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Microsoft_Equation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945" r:id="rId2"/>
    <p:sldId id="1020" r:id="rId3"/>
    <p:sldId id="946" r:id="rId4"/>
    <p:sldId id="950" r:id="rId5"/>
    <p:sldId id="951" r:id="rId6"/>
    <p:sldId id="962" r:id="rId7"/>
    <p:sldId id="952" r:id="rId8"/>
    <p:sldId id="947" r:id="rId9"/>
    <p:sldId id="980" r:id="rId10"/>
    <p:sldId id="955" r:id="rId11"/>
    <p:sldId id="959" r:id="rId12"/>
    <p:sldId id="957" r:id="rId13"/>
    <p:sldId id="956" r:id="rId14"/>
    <p:sldId id="958" r:id="rId15"/>
    <p:sldId id="981" r:id="rId16"/>
    <p:sldId id="960" r:id="rId17"/>
    <p:sldId id="1021" r:id="rId18"/>
    <p:sldId id="963" r:id="rId19"/>
    <p:sldId id="961" r:id="rId20"/>
    <p:sldId id="964" r:id="rId21"/>
    <p:sldId id="965" r:id="rId22"/>
    <p:sldId id="966" r:id="rId23"/>
    <p:sldId id="967" r:id="rId24"/>
    <p:sldId id="1024" r:id="rId25"/>
    <p:sldId id="968" r:id="rId26"/>
    <p:sldId id="969" r:id="rId27"/>
    <p:sldId id="970" r:id="rId28"/>
    <p:sldId id="971" r:id="rId29"/>
    <p:sldId id="972" r:id="rId30"/>
    <p:sldId id="973" r:id="rId31"/>
    <p:sldId id="976" r:id="rId32"/>
    <p:sldId id="982" r:id="rId33"/>
    <p:sldId id="949" r:id="rId34"/>
    <p:sldId id="974" r:id="rId35"/>
    <p:sldId id="975" r:id="rId36"/>
    <p:sldId id="977" r:id="rId37"/>
    <p:sldId id="979" r:id="rId38"/>
    <p:sldId id="978" r:id="rId39"/>
    <p:sldId id="983" r:id="rId40"/>
    <p:sldId id="984" r:id="rId41"/>
    <p:sldId id="986" r:id="rId42"/>
    <p:sldId id="985" r:id="rId43"/>
    <p:sldId id="987" r:id="rId44"/>
    <p:sldId id="988" r:id="rId45"/>
    <p:sldId id="989" r:id="rId46"/>
    <p:sldId id="990" r:id="rId47"/>
    <p:sldId id="991" r:id="rId48"/>
    <p:sldId id="999" r:id="rId49"/>
    <p:sldId id="997" r:id="rId50"/>
    <p:sldId id="998" r:id="rId51"/>
    <p:sldId id="1000" r:id="rId52"/>
    <p:sldId id="1008" r:id="rId53"/>
    <p:sldId id="1009" r:id="rId54"/>
    <p:sldId id="1010" r:id="rId55"/>
    <p:sldId id="1011" r:id="rId56"/>
    <p:sldId id="996" r:id="rId57"/>
    <p:sldId id="995" r:id="rId58"/>
    <p:sldId id="1012" r:id="rId59"/>
    <p:sldId id="1014" r:id="rId60"/>
    <p:sldId id="1013" r:id="rId61"/>
    <p:sldId id="1025" r:id="rId62"/>
    <p:sldId id="1017" r:id="rId63"/>
    <p:sldId id="1015" r:id="rId64"/>
    <p:sldId id="1023" r:id="rId65"/>
    <p:sldId id="835" r:id="rId6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864" y="-1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notesMaster" Target="notesMasters/notesMaster1.xml"/><Relationship Id="rId68" Type="http://schemas.openxmlformats.org/officeDocument/2006/relationships/handoutMaster" Target="handoutMasters/handout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9.jpeg>
</file>

<file path=ppt/media/image2.png>
</file>

<file path=ppt/media/image20.jpg>
</file>

<file path=ppt/media/image24.jpg>
</file>

<file path=ppt/media/image3.jpeg>
</file>

<file path=ppt/media/image39.png>
</file>

<file path=ppt/media/image4.jpg>
</file>

<file path=ppt/media/image42.png>
</file>

<file path=ppt/media/image43.png>
</file>

<file path=ppt/media/image44.png>
</file>

<file path=ppt/media/image48.png>
</file>

<file path=ppt/media/image50.png>
</file>

<file path=ppt/media/image51.png>
</file>

<file path=ppt/media/image5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oleObject" Target="../embeddings/Microsoft_Equation1.bin"/><Relationship Id="rId5" Type="http://schemas.openxmlformats.org/officeDocument/2006/relationships/image" Target="../media/image4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February 28,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6: Similar Item Detection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8148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73050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1000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940300"/>
            <a:ext cx="393192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72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sets A, B</a:t>
            </a:r>
          </a:p>
          <a:p>
            <a:r>
              <a:rPr lang="en-US" dirty="0" err="1" smtClean="0"/>
              <a:t>Jaccard</a:t>
            </a:r>
            <a:r>
              <a:rPr lang="en-US" dirty="0" smtClean="0"/>
              <a:t> similarity: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262128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654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Euclidean distance (L</a:t>
            </a:r>
            <a:r>
              <a:rPr lang="en-US" baseline="-25000" dirty="0" smtClean="0"/>
              <a:t>2</a:t>
            </a:r>
            <a:r>
              <a:rPr lang="en-US" dirty="0" smtClean="0"/>
              <a:t>-norm)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Manhattan </a:t>
            </a:r>
            <a:r>
              <a:rPr lang="en-US" dirty="0"/>
              <a:t>distance (</a:t>
            </a:r>
            <a:r>
              <a:rPr lang="en-US" dirty="0" smtClean="0"/>
              <a:t>L</a:t>
            </a:r>
            <a:r>
              <a:rPr lang="en-US" baseline="-25000" dirty="0" smtClean="0"/>
              <a:t>1</a:t>
            </a:r>
            <a:r>
              <a:rPr lang="en-US" dirty="0" smtClean="0"/>
              <a:t>-</a:t>
            </a:r>
            <a:r>
              <a:rPr lang="en-US" dirty="0"/>
              <a:t>norm)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L</a:t>
            </a:r>
            <a:r>
              <a:rPr lang="en-US" baseline="-25000" dirty="0" err="1" smtClean="0"/>
              <a:t>r</a:t>
            </a:r>
            <a:r>
              <a:rPr lang="en-US" dirty="0" smtClean="0"/>
              <a:t>-norm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" y="2743200"/>
            <a:ext cx="30099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960" y="4343400"/>
            <a:ext cx="250698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960" y="55626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269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Idea: measure distance between the vectors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432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8862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4823460"/>
            <a:ext cx="261366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06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Hamming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bit vectors</a:t>
            </a:r>
          </a:p>
          <a:p>
            <a:r>
              <a:rPr lang="en-US" dirty="0" smtClean="0"/>
              <a:t>Hamming distance: number of elements which differ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708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3131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Unigrams (i.e., words)</a:t>
            </a:r>
          </a:p>
          <a:p>
            <a:r>
              <a:rPr lang="en-US" dirty="0" smtClean="0"/>
              <a:t>Shingles = </a:t>
            </a:r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 smtClean="0"/>
              <a:t>At the word level</a:t>
            </a:r>
          </a:p>
          <a:p>
            <a:pPr lvl="1"/>
            <a:r>
              <a:rPr lang="en-US" dirty="0" smtClean="0"/>
              <a:t>At the character level</a:t>
            </a:r>
          </a:p>
          <a:p>
            <a:r>
              <a:rPr lang="en-US" dirty="0" smtClean="0"/>
              <a:t>Feature weights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err="1" smtClean="0"/>
              <a:t>tf.idf</a:t>
            </a:r>
            <a:endParaRPr lang="en-US" dirty="0" smtClean="0"/>
          </a:p>
          <a:p>
            <a:pPr lvl="1"/>
            <a:r>
              <a:rPr lang="en-US" dirty="0" smtClean="0"/>
              <a:t>BM25</a:t>
            </a:r>
            <a:endParaRPr lang="en-US" dirty="0" smtClean="0"/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Which </a:t>
            </a:r>
            <a:r>
              <a:rPr lang="en-US" dirty="0"/>
              <a:t>representation to use?</a:t>
            </a:r>
          </a:p>
          <a:p>
            <a:r>
              <a:rPr lang="en-US" dirty="0" smtClean="0"/>
              <a:t>What’s the actual text?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5942720" y="6167743"/>
            <a:ext cx="2896480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Use the hashing trick!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71259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Beyond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recommender systems:</a:t>
            </a:r>
          </a:p>
          <a:p>
            <a:pPr lvl="1"/>
            <a:r>
              <a:rPr lang="en-US" dirty="0" smtClean="0"/>
              <a:t>Items as features for users</a:t>
            </a:r>
          </a:p>
          <a:p>
            <a:pPr lvl="1"/>
            <a:r>
              <a:rPr lang="en-US" dirty="0" smtClean="0"/>
              <a:t>Users as features for items</a:t>
            </a:r>
          </a:p>
          <a:p>
            <a:r>
              <a:rPr lang="en-US" dirty="0" smtClean="0"/>
              <a:t>For graphs:</a:t>
            </a:r>
          </a:p>
          <a:p>
            <a:pPr lvl="1"/>
            <a:r>
              <a:rPr lang="en-US" dirty="0" smtClean="0"/>
              <a:t>Adjacency lists as features for vertices</a:t>
            </a:r>
          </a:p>
          <a:p>
            <a:r>
              <a:rPr lang="en-US" dirty="0" smtClean="0"/>
              <a:t>With log data:</a:t>
            </a:r>
          </a:p>
          <a:p>
            <a:pPr lvl="1"/>
            <a:r>
              <a:rPr lang="en-US" dirty="0" smtClean="0"/>
              <a:t>Behaviors (clicks) as features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0041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</p:spTree>
    <p:extLst>
      <p:ext uri="{BB962C8B-B14F-4D97-AF65-F5344CB8AC3E}">
        <p14:creationId xmlns:p14="http://schemas.microsoft.com/office/powerpoint/2010/main" val="12231583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Seminal algorithm </a:t>
            </a:r>
            <a:r>
              <a:rPr lang="en-US" dirty="0" smtClean="0"/>
              <a:t>for near-duplicate </a:t>
            </a:r>
            <a:r>
              <a:rPr lang="en-US" dirty="0" smtClean="0"/>
              <a:t>detection of webpages</a:t>
            </a:r>
            <a:endParaRPr lang="en-US" dirty="0" smtClean="0"/>
          </a:p>
          <a:p>
            <a:pPr lvl="1"/>
            <a:r>
              <a:rPr lang="en-US" dirty="0" smtClean="0"/>
              <a:t>Used by AltaVista</a:t>
            </a:r>
          </a:p>
          <a:p>
            <a:pPr lvl="1"/>
            <a:r>
              <a:rPr lang="en-US" dirty="0" smtClean="0"/>
              <a:t>For details see </a:t>
            </a:r>
            <a:r>
              <a:rPr lang="en-US" dirty="0" err="1"/>
              <a:t>Broder</a:t>
            </a:r>
            <a:r>
              <a:rPr lang="en-US" dirty="0"/>
              <a:t> et al. </a:t>
            </a:r>
            <a:r>
              <a:rPr lang="en-US" dirty="0" smtClean="0"/>
              <a:t>(1997)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/>
              <a:t>Documents (HTML pages) represented by shingles (</a:t>
            </a:r>
            <a:r>
              <a:rPr lang="en-US" i="1" dirty="0"/>
              <a:t>n</a:t>
            </a:r>
            <a:r>
              <a:rPr lang="en-US" dirty="0"/>
              <a:t>-grams)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similarity: dups are pairs with high similarity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714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phant_and_Mahou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28832" y="0"/>
            <a:ext cx="10401664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(Mahout)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Developing “big data” intuitions…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3149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Sets:</a:t>
            </a:r>
          </a:p>
          <a:p>
            <a:pPr lvl="1"/>
            <a:r>
              <a:rPr lang="en-US" dirty="0" smtClean="0"/>
              <a:t>A = {</a:t>
            </a:r>
            <a:r>
              <a:rPr lang="en-US" i="1" dirty="0" smtClean="0"/>
              <a:t>e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 smtClean="0"/>
          </a:p>
          <a:p>
            <a:pPr lvl="1"/>
            <a:r>
              <a:rPr lang="en-US" dirty="0" smtClean="0"/>
              <a:t>B </a:t>
            </a:r>
            <a:r>
              <a:rPr lang="en-US" dirty="0"/>
              <a:t>= {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5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/>
          </a:p>
          <a:p>
            <a:r>
              <a:rPr lang="en-US" dirty="0" smtClean="0"/>
              <a:t>Can </a:t>
            </a:r>
            <a:r>
              <a:rPr lang="en-US" dirty="0"/>
              <a:t>be equivalently expressed as </a:t>
            </a:r>
            <a:r>
              <a:rPr lang="en-US" dirty="0" smtClean="0"/>
              <a:t>matrices: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802972"/>
              </p:ext>
            </p:extLst>
          </p:nvPr>
        </p:nvGraphicFramePr>
        <p:xfrm>
          <a:off x="1828800" y="31242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1586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818137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205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</a:t>
            </a:r>
            <a:r>
              <a:rPr lang="en-US" dirty="0" err="1" smtClean="0"/>
              <a:t>minhash</a:t>
            </a:r>
            <a:endParaRPr lang="en-US" dirty="0" smtClean="0"/>
          </a:p>
          <a:p>
            <a:pPr lvl="1"/>
            <a:r>
              <a:rPr lang="en-US" dirty="0" smtClean="0"/>
              <a:t>Start with the matrix representation of the </a:t>
            </a:r>
            <a:r>
              <a:rPr lang="en-US" dirty="0" smtClean="0"/>
              <a:t>set</a:t>
            </a:r>
            <a:endParaRPr lang="en-US" dirty="0" smtClean="0"/>
          </a:p>
          <a:p>
            <a:pPr lvl="1"/>
            <a:r>
              <a:rPr lang="en-US" dirty="0" smtClean="0"/>
              <a:t>Randomly </a:t>
            </a:r>
            <a:r>
              <a:rPr lang="en-US" dirty="0" smtClean="0"/>
              <a:t>permute </a:t>
            </a:r>
            <a:r>
              <a:rPr lang="en-US" dirty="0" smtClean="0"/>
              <a:t>the rows of the matrix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 is the first row with a </a:t>
            </a:r>
            <a:r>
              <a:rPr lang="en-US" dirty="0" smtClean="0"/>
              <a:t>“one”</a:t>
            </a:r>
            <a:endParaRPr lang="en-US" dirty="0" smtClean="0"/>
          </a:p>
          <a:p>
            <a:r>
              <a:rPr lang="en-US" dirty="0" smtClean="0"/>
              <a:t>Example: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367056"/>
              </p:ext>
            </p:extLst>
          </p:nvPr>
        </p:nvGraphicFramePr>
        <p:xfrm>
          <a:off x="10668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178609"/>
              </p:ext>
            </p:extLst>
          </p:nvPr>
        </p:nvGraphicFramePr>
        <p:xfrm>
          <a:off x="49530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274320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274320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26265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and </a:t>
            </a:r>
            <a:r>
              <a:rPr lang="en-US" dirty="0" err="1" smtClean="0"/>
              <a:t>Jaccard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000791"/>
              </p:ext>
            </p:extLst>
          </p:nvPr>
        </p:nvGraphicFramePr>
        <p:xfrm>
          <a:off x="2286000" y="1249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48818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8483"/>
              </p:ext>
            </p:extLst>
          </p:nvPr>
        </p:nvGraphicFramePr>
        <p:xfrm>
          <a:off x="5867400" y="12496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4102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410200"/>
            <a:ext cx="21717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756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Permute or Not to Permute?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Permutations are expensive</a:t>
            </a:r>
          </a:p>
          <a:p>
            <a:r>
              <a:rPr lang="en-US" dirty="0" smtClean="0"/>
              <a:t>Interpret the hash value as the permutation</a:t>
            </a:r>
          </a:p>
          <a:p>
            <a:r>
              <a:rPr lang="en-US" dirty="0" smtClean="0"/>
              <a:t>Only need to keep track of the minimum hash value</a:t>
            </a:r>
          </a:p>
          <a:p>
            <a:pPr lvl="1"/>
            <a:r>
              <a:rPr lang="en-US" dirty="0" smtClean="0"/>
              <a:t>Can keep track of multiple </a:t>
            </a:r>
            <a:r>
              <a:rPr lang="en-US" dirty="0" err="1" smtClean="0"/>
              <a:t>minhash</a:t>
            </a:r>
            <a:r>
              <a:rPr lang="en-US" dirty="0" smtClean="0"/>
              <a:t> values at once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2958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Similar Pairs (LSH)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know:</a:t>
            </a:r>
          </a:p>
          <a:p>
            <a:r>
              <a:rPr lang="en-US" dirty="0" smtClean="0"/>
              <a:t>Task: discover all pairs with similarity greater than </a:t>
            </a:r>
            <a:r>
              <a:rPr lang="en-US" i="1" dirty="0" smtClean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 smtClean="0"/>
              <a:t> </a:t>
            </a:r>
          </a:p>
          <a:p>
            <a:r>
              <a:rPr lang="en-US" dirty="0" smtClean="0"/>
              <a:t>Algorithm:</a:t>
            </a:r>
          </a:p>
          <a:p>
            <a:pPr lvl="1"/>
            <a:r>
              <a:rPr lang="en-US" dirty="0" smtClean="0"/>
              <a:t>For each object, compute its </a:t>
            </a:r>
            <a:r>
              <a:rPr lang="en-US" dirty="0" err="1" smtClean="0"/>
              <a:t>minhash</a:t>
            </a:r>
            <a:r>
              <a:rPr lang="en-US" dirty="0" smtClean="0"/>
              <a:t> value</a:t>
            </a:r>
          </a:p>
          <a:p>
            <a:pPr lvl="1"/>
            <a:r>
              <a:rPr lang="en-US" dirty="0" smtClean="0"/>
              <a:t>Group objects by their hash values</a:t>
            </a:r>
          </a:p>
          <a:p>
            <a:pPr lvl="1"/>
            <a:r>
              <a:rPr lang="en-US" dirty="0" smtClean="0"/>
              <a:t>Output all pairs within each group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 smtClean="0"/>
              <a:t>Probability we will discovered all pairs is </a:t>
            </a:r>
            <a:r>
              <a:rPr lang="en-US" i="1" dirty="0" smtClean="0"/>
              <a:t>s</a:t>
            </a:r>
          </a:p>
          <a:p>
            <a:pPr lvl="1"/>
            <a:r>
              <a:rPr lang="en-US" dirty="0" smtClean="0"/>
              <a:t>Probability that any pair is invalid is (1 – </a:t>
            </a:r>
            <a:r>
              <a:rPr lang="en-US" i="1" dirty="0" smtClean="0"/>
              <a:t>s</a:t>
            </a:r>
            <a:r>
              <a:rPr lang="en-US" dirty="0" smtClean="0"/>
              <a:t>)</a:t>
            </a:r>
          </a:p>
          <a:p>
            <a:r>
              <a:rPr lang="en-US" dirty="0" smtClean="0"/>
              <a:t>What’s the fundamental issue?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219200"/>
            <a:ext cx="31318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591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dirty="0" smtClean="0"/>
              <a:t>two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discovered all pairs is </a:t>
            </a:r>
            <a:r>
              <a:rPr lang="en-US" i="1" dirty="0" smtClean="0"/>
              <a:t>s</a:t>
            </a:r>
            <a:r>
              <a:rPr lang="en-US" baseline="30000" dirty="0" smtClean="0"/>
              <a:t>2</a:t>
            </a:r>
            <a:endParaRPr lang="en-US" baseline="30000" dirty="0"/>
          </a:p>
          <a:p>
            <a:pPr lvl="1"/>
            <a:r>
              <a:rPr lang="en-US" dirty="0"/>
              <a:t>Probability that any pair is invalid is (1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855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discovered all pairs is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endParaRPr lang="en-US" i="1" baseline="30000" dirty="0"/>
          </a:p>
          <a:p>
            <a:pPr lvl="1"/>
            <a:r>
              <a:rPr lang="en-US" dirty="0"/>
              <a:t>Probability that any pair is invalid is (1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i="1" baseline="30000" dirty="0" smtClean="0"/>
              <a:t>k</a:t>
            </a:r>
            <a:endParaRPr lang="en-US" i="1" dirty="0"/>
          </a:p>
          <a:p>
            <a:r>
              <a:rPr lang="en-US" dirty="0" smtClean="0"/>
              <a:t>What’s the issue now?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3153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n </a:t>
            </a:r>
            <a:r>
              <a:rPr lang="en-US" dirty="0" smtClean="0"/>
              <a:t>different</a:t>
            </a:r>
            <a:r>
              <a:rPr lang="en-US" i="1" dirty="0" smtClean="0"/>
              <a:t> 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n</a:t>
            </a:r>
            <a:r>
              <a:rPr lang="en-US" dirty="0" smtClean="0"/>
              <a:t> sets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For each set, concatenate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together</a:t>
            </a:r>
            <a:endParaRPr lang="en-US" dirty="0"/>
          </a:p>
          <a:p>
            <a:pPr lvl="1"/>
            <a:r>
              <a:rPr lang="en-US" dirty="0" smtClean="0"/>
              <a:t>Within each set:</a:t>
            </a:r>
          </a:p>
          <a:p>
            <a:pPr lvl="2"/>
            <a:r>
              <a:rPr lang="en-US" dirty="0" smtClean="0"/>
              <a:t>Group </a:t>
            </a:r>
            <a:r>
              <a:rPr lang="en-US" dirty="0"/>
              <a:t>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2"/>
            <a:r>
              <a:rPr lang="en-US" dirty="0"/>
              <a:t>Output all pairs within each </a:t>
            </a:r>
            <a:r>
              <a:rPr lang="en-US" dirty="0" smtClean="0"/>
              <a:t>group</a:t>
            </a:r>
          </a:p>
          <a:p>
            <a:pPr lvl="1"/>
            <a:r>
              <a:rPr lang="en-US" dirty="0" smtClean="0"/>
              <a:t>De-dup pairs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miss a pair is (1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r>
              <a:rPr lang="en-US" baseline="30000" dirty="0" smtClean="0"/>
              <a:t> </a:t>
            </a:r>
            <a:r>
              <a:rPr lang="en-US" dirty="0" smtClean="0"/>
              <a:t>)</a:t>
            </a:r>
            <a:r>
              <a:rPr lang="en-US" i="1" baseline="30000" dirty="0" smtClean="0"/>
              <a:t>n</a:t>
            </a:r>
            <a:endParaRPr lang="en-US" i="1" baseline="30000" dirty="0"/>
          </a:p>
          <a:p>
            <a:pPr lvl="1"/>
            <a:r>
              <a:rPr lang="en-US" dirty="0" smtClean="0"/>
              <a:t>Probability </a:t>
            </a:r>
            <a:r>
              <a:rPr lang="en-US" dirty="0"/>
              <a:t>that any pair is invalid is </a:t>
            </a:r>
            <a:r>
              <a:rPr lang="en-US" i="1" dirty="0" smtClean="0"/>
              <a:t>n</a:t>
            </a:r>
            <a:r>
              <a:rPr lang="en-US" dirty="0" smtClean="0"/>
              <a:t>(</a:t>
            </a:r>
            <a:r>
              <a:rPr lang="en-US" dirty="0"/>
              <a:t>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i="1" baseline="30000" dirty="0" smtClean="0"/>
              <a:t>k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30342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some cases, </a:t>
            </a:r>
            <a:r>
              <a:rPr lang="en-US" dirty="0" smtClean="0"/>
              <a:t>checking all candidate pairs </a:t>
            </a:r>
            <a:r>
              <a:rPr lang="en-US" dirty="0" smtClean="0"/>
              <a:t>may be</a:t>
            </a:r>
            <a:r>
              <a:rPr lang="en-US" dirty="0" smtClean="0"/>
              <a:t> </a:t>
            </a:r>
            <a:r>
              <a:rPr lang="en-US" dirty="0" smtClean="0"/>
              <a:t>possible</a:t>
            </a:r>
          </a:p>
          <a:p>
            <a:pPr lvl="1"/>
            <a:r>
              <a:rPr lang="en-US" dirty="0" smtClean="0"/>
              <a:t>Time cost is small relative to everything else</a:t>
            </a:r>
          </a:p>
          <a:p>
            <a:pPr lvl="1"/>
            <a:r>
              <a:rPr lang="en-US" dirty="0" smtClean="0"/>
              <a:t>Easy method to discard false positives</a:t>
            </a:r>
          </a:p>
          <a:p>
            <a:r>
              <a:rPr lang="en-US" dirty="0" smtClean="0"/>
              <a:t>Most common </a:t>
            </a:r>
            <a:r>
              <a:rPr lang="en-US" dirty="0" smtClean="0"/>
              <a:t>practical implementation:</a:t>
            </a:r>
            <a:endParaRPr lang="en-US" dirty="0" smtClean="0"/>
          </a:p>
          <a:p>
            <a:pPr lvl="1"/>
            <a:r>
              <a:rPr lang="en-US" dirty="0" smtClean="0"/>
              <a:t>Generate </a:t>
            </a:r>
            <a:r>
              <a:rPr lang="en-US" i="1" dirty="0" smtClean="0"/>
              <a:t>M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values, randomly select </a:t>
            </a:r>
            <a:r>
              <a:rPr lang="en-US" i="1" dirty="0" smtClean="0"/>
              <a:t>k</a:t>
            </a:r>
            <a:r>
              <a:rPr lang="en-US" dirty="0" smtClean="0"/>
              <a:t> of them </a:t>
            </a:r>
            <a:r>
              <a:rPr lang="en-US" i="1" dirty="0" smtClean="0"/>
              <a:t>n</a:t>
            </a:r>
            <a:r>
              <a:rPr lang="en-US" dirty="0" smtClean="0"/>
              <a:t> times</a:t>
            </a:r>
          </a:p>
          <a:p>
            <a:pPr lvl="1"/>
            <a:r>
              <a:rPr lang="en-US" dirty="0" smtClean="0"/>
              <a:t>Reduces amount of hash computations needed</a:t>
            </a:r>
          </a:p>
          <a:p>
            <a:r>
              <a:rPr lang="en-US" dirty="0" smtClean="0"/>
              <a:t>Determining “authoritative” version </a:t>
            </a:r>
            <a:r>
              <a:rPr lang="en-US" dirty="0" smtClean="0"/>
              <a:t>is non</a:t>
            </a:r>
            <a:r>
              <a:rPr lang="en-US" dirty="0" smtClean="0"/>
              <a:t>-trivial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8025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problem of similar item detection</a:t>
            </a:r>
            <a:endParaRPr lang="en-US" dirty="0" smtClean="0"/>
          </a:p>
          <a:p>
            <a:r>
              <a:rPr lang="en-US" dirty="0" smtClean="0"/>
              <a:t>Distances and representations</a:t>
            </a:r>
          </a:p>
          <a:p>
            <a:r>
              <a:rPr lang="en-US" dirty="0" err="1" smtClean="0"/>
              <a:t>Minhash</a:t>
            </a:r>
            <a:endParaRPr lang="en-US" dirty="0" smtClean="0"/>
          </a:p>
          <a:p>
            <a:r>
              <a:rPr lang="en-US" dirty="0" smtClean="0"/>
              <a:t>Random projections</a:t>
            </a:r>
          </a:p>
          <a:p>
            <a:r>
              <a:rPr lang="en-US" dirty="0" smtClean="0"/>
              <a:t>End-to-end Wikipedia application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60605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over objects:</a:t>
            </a:r>
          </a:p>
          <a:p>
            <a:pPr lvl="1"/>
            <a:r>
              <a:rPr lang="en-US" dirty="0"/>
              <a:t>Generate </a:t>
            </a: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values, randomly select </a:t>
            </a:r>
            <a:r>
              <a:rPr lang="en-US" i="1" dirty="0"/>
              <a:t>k</a:t>
            </a:r>
            <a:r>
              <a:rPr lang="en-US" dirty="0"/>
              <a:t> of them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times</a:t>
            </a:r>
          </a:p>
          <a:p>
            <a:pPr lvl="1"/>
            <a:r>
              <a:rPr lang="en-US" dirty="0" smtClean="0"/>
              <a:t>Each draw yields a signature:</a:t>
            </a:r>
            <a:r>
              <a:rPr lang="en-US" dirty="0"/>
              <a:t> </a:t>
            </a:r>
            <a:r>
              <a:rPr lang="en-US" dirty="0" smtClean="0"/>
              <a:t>emit as intermediate key, value is object id</a:t>
            </a:r>
          </a:p>
          <a:p>
            <a:r>
              <a:rPr lang="en-US" dirty="0" smtClean="0"/>
              <a:t>Shuffle/sort:</a:t>
            </a:r>
          </a:p>
          <a:p>
            <a:r>
              <a:rPr lang="en-US" dirty="0" smtClean="0"/>
              <a:t>Reduce:</a:t>
            </a:r>
          </a:p>
          <a:p>
            <a:pPr lvl="1"/>
            <a:r>
              <a:rPr lang="en-US" dirty="0" smtClean="0"/>
              <a:t>Receive all object ids with same signature, generate candidate pairs</a:t>
            </a:r>
          </a:p>
          <a:p>
            <a:pPr lvl="1"/>
            <a:r>
              <a:rPr lang="en-US" dirty="0" smtClean="0"/>
              <a:t>Okay to buffer in memory?</a:t>
            </a:r>
          </a:p>
          <a:p>
            <a:r>
              <a:rPr lang="en-US" dirty="0" smtClean="0"/>
              <a:t>Second pass to de-dup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96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Offline Extraction vs. 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Batch formulation of the problem:</a:t>
            </a:r>
          </a:p>
          <a:p>
            <a:pPr lvl="1"/>
            <a:r>
              <a:rPr lang="en-US" dirty="0" smtClean="0"/>
              <a:t>Discover </a:t>
            </a:r>
            <a:r>
              <a:rPr lang="en-US" dirty="0"/>
              <a:t>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Useful for post-hoc batch processing of </a:t>
            </a:r>
            <a:r>
              <a:rPr lang="en-US" dirty="0" smtClean="0"/>
              <a:t>web crawl</a:t>
            </a:r>
            <a:endParaRPr lang="en-US" dirty="0" smtClean="0"/>
          </a:p>
          <a:p>
            <a:r>
              <a:rPr lang="en-US" dirty="0" smtClean="0"/>
              <a:t>Online formulation of the problem:</a:t>
            </a:r>
          </a:p>
          <a:p>
            <a:pPr lvl="1"/>
            <a:r>
              <a:rPr lang="en-US" dirty="0" smtClean="0"/>
              <a:t>Given new webpage, is it similar to one I’ve seen before?</a:t>
            </a:r>
          </a:p>
          <a:p>
            <a:pPr lvl="1"/>
            <a:r>
              <a:rPr lang="en-US" dirty="0" smtClean="0"/>
              <a:t>Useful for incremental </a:t>
            </a:r>
            <a:r>
              <a:rPr lang="en-US" dirty="0" smtClean="0"/>
              <a:t>web crawl </a:t>
            </a:r>
            <a:r>
              <a:rPr lang="en-US" dirty="0" smtClean="0"/>
              <a:t>processing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112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Similarity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Preparing the existing </a:t>
            </a:r>
            <a:r>
              <a:rPr lang="en-US" dirty="0" smtClean="0"/>
              <a:t>collection: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</a:t>
            </a:r>
            <a:r>
              <a:rPr lang="en-US" dirty="0" smtClean="0"/>
              <a:t>values</a:t>
            </a:r>
          </a:p>
          <a:p>
            <a:pPr lvl="1"/>
            <a:r>
              <a:rPr lang="en-US" dirty="0"/>
              <a:t>For each set, concatenate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 together</a:t>
            </a:r>
          </a:p>
          <a:p>
            <a:pPr lvl="1"/>
            <a:r>
              <a:rPr lang="en-US" dirty="0" smtClean="0"/>
              <a:t>Keep each signature in hash table (in memory)</a:t>
            </a:r>
          </a:p>
          <a:p>
            <a:pPr lvl="1"/>
            <a:r>
              <a:rPr lang="en-US" dirty="0" smtClean="0"/>
              <a:t>Note: can parallelize across multiple machines</a:t>
            </a:r>
          </a:p>
          <a:p>
            <a:r>
              <a:rPr lang="en-US" dirty="0" smtClean="0"/>
              <a:t>Querying and updating:</a:t>
            </a:r>
          </a:p>
          <a:p>
            <a:pPr lvl="1"/>
            <a:r>
              <a:rPr lang="en-US" dirty="0" smtClean="0"/>
              <a:t>For new webpage, compute signatures and check for collisions</a:t>
            </a:r>
          </a:p>
          <a:p>
            <a:pPr lvl="1"/>
            <a:r>
              <a:rPr lang="en-US" dirty="0" smtClean="0"/>
              <a:t>Collisions imply duplicate (determine which version to keep)</a:t>
            </a:r>
          </a:p>
          <a:p>
            <a:pPr lvl="1"/>
            <a:r>
              <a:rPr lang="en-US" dirty="0" smtClean="0"/>
              <a:t>Update hash tables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5097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038600"/>
            <a:ext cx="5181600" cy="1028700"/>
          </a:xfrm>
        </p:spPr>
        <p:txBody>
          <a:bodyPr/>
          <a:lstStyle/>
          <a:p>
            <a:r>
              <a:rPr lang="en-US" dirty="0" smtClean="0"/>
              <a:t>Random Projections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</p:spTree>
    <p:extLst>
      <p:ext uri="{BB962C8B-B14F-4D97-AF65-F5344CB8AC3E}">
        <p14:creationId xmlns:p14="http://schemas.microsoft.com/office/powerpoint/2010/main" val="1520096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is great for near-duplicate detection</a:t>
            </a:r>
          </a:p>
          <a:p>
            <a:pPr lvl="1"/>
            <a:r>
              <a:rPr lang="en-US" dirty="0" smtClean="0"/>
              <a:t>Set high threshold for </a:t>
            </a:r>
            <a:r>
              <a:rPr lang="en-US" dirty="0" err="1" smtClean="0"/>
              <a:t>Jaccard</a:t>
            </a:r>
            <a:r>
              <a:rPr lang="en-US" dirty="0" smtClean="0"/>
              <a:t> similarity</a:t>
            </a:r>
          </a:p>
          <a:p>
            <a:r>
              <a:rPr lang="en-US" dirty="0" smtClean="0"/>
              <a:t>Limitations: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 only</a:t>
            </a:r>
          </a:p>
          <a:p>
            <a:pPr lvl="1"/>
            <a:r>
              <a:rPr lang="en-US" dirty="0" smtClean="0"/>
              <a:t>Set-based representation, no way to assign </a:t>
            </a:r>
            <a:r>
              <a:rPr lang="en-US" dirty="0" smtClean="0"/>
              <a:t>weights </a:t>
            </a:r>
            <a:r>
              <a:rPr lang="en-US" dirty="0" smtClean="0"/>
              <a:t>to features</a:t>
            </a:r>
          </a:p>
          <a:p>
            <a:r>
              <a:rPr lang="en-US" dirty="0" smtClean="0"/>
              <a:t>Random projections:</a:t>
            </a:r>
          </a:p>
          <a:p>
            <a:pPr lvl="1"/>
            <a:r>
              <a:rPr lang="en-US" dirty="0" smtClean="0"/>
              <a:t>Works with arbitrary vectors using cosine similarity</a:t>
            </a:r>
          </a:p>
          <a:p>
            <a:pPr lvl="1"/>
            <a:r>
              <a:rPr lang="en-US" dirty="0" smtClean="0"/>
              <a:t>Same basic idea, but details </a:t>
            </a:r>
            <a:r>
              <a:rPr lang="en-US" dirty="0" smtClean="0"/>
              <a:t>differ</a:t>
            </a:r>
          </a:p>
          <a:p>
            <a:pPr lvl="1"/>
            <a:r>
              <a:rPr lang="en-US" dirty="0" smtClean="0"/>
              <a:t>Slower but more accurate: no free lunch!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369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a random vector </a:t>
            </a:r>
            <a:r>
              <a:rPr lang="en-US" i="1" dirty="0" smtClean="0"/>
              <a:t>r</a:t>
            </a:r>
            <a:r>
              <a:rPr lang="en-US" dirty="0" smtClean="0"/>
              <a:t> of unit length</a:t>
            </a:r>
          </a:p>
          <a:p>
            <a:pPr lvl="1"/>
            <a:r>
              <a:rPr lang="en-US" dirty="0" smtClean="0"/>
              <a:t>Draw from </a:t>
            </a:r>
            <a:r>
              <a:rPr lang="en-US" dirty="0" err="1" smtClean="0"/>
              <a:t>univariate</a:t>
            </a:r>
            <a:r>
              <a:rPr lang="en-US" dirty="0" smtClean="0"/>
              <a:t> Gaussian for each component</a:t>
            </a:r>
          </a:p>
          <a:p>
            <a:pPr lvl="1"/>
            <a:r>
              <a:rPr lang="en-US" dirty="0" smtClean="0"/>
              <a:t>Normalize length</a:t>
            </a:r>
          </a:p>
          <a:p>
            <a:r>
              <a:rPr lang="en-US" dirty="0" smtClean="0"/>
              <a:t>Define: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Physical intuition?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971800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149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 Hash Collisions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can be shown that: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smtClean="0"/>
              <a:t>Proof in (</a:t>
            </a:r>
            <a:r>
              <a:rPr lang="en-US" dirty="0" err="1" smtClean="0"/>
              <a:t>Goemans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Williamson, 1995) </a:t>
            </a:r>
            <a:endParaRPr lang="en-US" dirty="0"/>
          </a:p>
          <a:p>
            <a:r>
              <a:rPr lang="en-US" dirty="0" smtClean="0"/>
              <a:t>Physical intuition?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260" y="1699260"/>
            <a:ext cx="3634740" cy="58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549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i="1" dirty="0" smtClean="0"/>
              <a:t>D</a:t>
            </a:r>
            <a:r>
              <a:rPr lang="en-US" dirty="0" smtClean="0"/>
              <a:t> random vectors:</a:t>
            </a:r>
          </a:p>
          <a:p>
            <a:endParaRPr lang="en-US" dirty="0" smtClean="0"/>
          </a:p>
          <a:p>
            <a:r>
              <a:rPr lang="en-US" dirty="0" smtClean="0"/>
              <a:t>Convert each object into a </a:t>
            </a:r>
            <a:r>
              <a:rPr lang="en-US" i="1" dirty="0" smtClean="0"/>
              <a:t>D</a:t>
            </a:r>
            <a:r>
              <a:rPr lang="en-US" dirty="0" smtClean="0"/>
              <a:t> bit signature</a:t>
            </a:r>
          </a:p>
          <a:p>
            <a:endParaRPr lang="en-US" dirty="0"/>
          </a:p>
          <a:p>
            <a:pPr lvl="1"/>
            <a:r>
              <a:rPr lang="en-US" dirty="0" smtClean="0"/>
              <a:t>We can derive: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 similarity boils down to comparison of hamming distances between signatures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1752600"/>
            <a:ext cx="181356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743200"/>
            <a:ext cx="446532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0" y="3604260"/>
            <a:ext cx="4602480" cy="5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412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bit, bucket objects into two sets</a:t>
            </a:r>
          </a:p>
          <a:p>
            <a:pPr lvl="1"/>
            <a:r>
              <a:rPr lang="en-US" dirty="0" smtClean="0"/>
              <a:t>Perform brute force pairwise (hamming distance) comparison in each bucket, retain those below hamming distance threshold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 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245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95800"/>
            <a:ext cx="14859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28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two bits, bucket objects into four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626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50080"/>
            <a:ext cx="185928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4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similar items with respect to some distance metric</a:t>
            </a:r>
          </a:p>
          <a:p>
            <a:r>
              <a:rPr lang="en-US" dirty="0" smtClean="0"/>
              <a:t>Two variants of the problem:</a:t>
            </a:r>
          </a:p>
          <a:p>
            <a:pPr lvl="1"/>
            <a:r>
              <a:rPr lang="en-US" dirty="0" smtClean="0"/>
              <a:t>Offline: </a:t>
            </a:r>
            <a:r>
              <a:rPr lang="en-US" dirty="0"/>
              <a:t>e</a:t>
            </a:r>
            <a:r>
              <a:rPr lang="en-US" dirty="0" smtClean="0"/>
              <a:t>xtract </a:t>
            </a:r>
            <a:r>
              <a:rPr lang="en-US" dirty="0" smtClean="0"/>
              <a:t>all similar </a:t>
            </a:r>
            <a:r>
              <a:rPr lang="en-US" dirty="0" smtClean="0"/>
              <a:t>pairs of objects from a large collection</a:t>
            </a:r>
            <a:endParaRPr lang="en-US" dirty="0" smtClean="0"/>
          </a:p>
          <a:p>
            <a:pPr lvl="1"/>
            <a:r>
              <a:rPr lang="en-US" dirty="0" smtClean="0"/>
              <a:t>Online: </a:t>
            </a:r>
            <a:r>
              <a:rPr lang="en-US" dirty="0" smtClean="0"/>
              <a:t>i</a:t>
            </a:r>
            <a:r>
              <a:rPr lang="en-US" dirty="0" smtClean="0"/>
              <a:t>s </a:t>
            </a:r>
            <a:r>
              <a:rPr lang="en-US" dirty="0" smtClean="0"/>
              <a:t>this object similar to something I’ve seen </a:t>
            </a:r>
            <a:r>
              <a:rPr lang="en-US" dirty="0" smtClean="0"/>
              <a:t>before?</a:t>
            </a:r>
            <a:endParaRPr lang="en-US" dirty="0" smtClean="0"/>
          </a:p>
          <a:p>
            <a:r>
              <a:rPr lang="en-US" dirty="0" smtClean="0"/>
              <a:t>Similarities/differences </a:t>
            </a:r>
            <a:r>
              <a:rPr lang="en-US" dirty="0" smtClean="0"/>
              <a:t>with the clustering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54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</a:t>
            </a:r>
            <a:r>
              <a:rPr lang="en-US" i="1" dirty="0" smtClean="0"/>
              <a:t>k</a:t>
            </a:r>
            <a:r>
              <a:rPr lang="en-US" dirty="0" smtClean="0"/>
              <a:t> bits, bucket objects into 2</a:t>
            </a:r>
            <a:r>
              <a:rPr lang="en-US" i="1" baseline="30000" dirty="0" smtClean="0"/>
              <a:t>k</a:t>
            </a:r>
            <a:r>
              <a:rPr lang="en-US" dirty="0" smtClean="0"/>
              <a:t>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442460"/>
            <a:ext cx="1874520" cy="7391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5486400"/>
            <a:ext cx="29413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403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Choose </a:t>
            </a:r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 bits</a:t>
            </a:r>
          </a:p>
          <a:p>
            <a:pPr lvl="1"/>
            <a:r>
              <a:rPr lang="en-US" dirty="0" smtClean="0"/>
              <a:t>For each set, use </a:t>
            </a:r>
            <a:r>
              <a:rPr lang="en-US" i="1" dirty="0" smtClean="0"/>
              <a:t>k</a:t>
            </a:r>
            <a:r>
              <a:rPr lang="en-US" dirty="0" smtClean="0"/>
              <a:t> selected bits to partition </a:t>
            </a:r>
            <a:r>
              <a:rPr lang="en-US" dirty="0"/>
              <a:t>objects into 2</a:t>
            </a:r>
            <a:r>
              <a:rPr lang="en-US" i="1" baseline="30000" dirty="0"/>
              <a:t>k</a:t>
            </a:r>
            <a:r>
              <a:rPr lang="en-US" dirty="0"/>
              <a:t> sets</a:t>
            </a:r>
            <a:endParaRPr lang="en-US" dirty="0" smtClean="0"/>
          </a:p>
          <a:p>
            <a:pPr lvl="1"/>
            <a:r>
              <a:rPr lang="en-US" dirty="0" smtClean="0"/>
              <a:t>Perform </a:t>
            </a:r>
            <a:r>
              <a:rPr lang="en-US" dirty="0"/>
              <a:t>brute force pairwise (hamming distance) comparison in each </a:t>
            </a:r>
            <a:r>
              <a:rPr lang="en-US" dirty="0" smtClean="0"/>
              <a:t>bucket (of each set), </a:t>
            </a:r>
            <a:r>
              <a:rPr lang="en-US" dirty="0"/>
              <a:t>retain those below hamming distance threshold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/>
              <a:t>Efficiency: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869180"/>
            <a:ext cx="3383280" cy="845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5715000"/>
            <a:ext cx="337566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700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Results</a:t>
            </a:r>
            <a:endParaRPr lang="en-US" dirty="0"/>
          </a:p>
        </p:txBody>
      </p:sp>
      <p:pic>
        <p:nvPicPr>
          <p:cNvPr id="4" name="Picture 3" descr="precision_theor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71600"/>
            <a:ext cx="8128000" cy="487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72811" y="45720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Threshold = 0.7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5200" y="1290935"/>
            <a:ext cx="259080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"/>
                <a:cs typeface="Gill Sans"/>
              </a:rPr>
              <a:t>Recall</a:t>
            </a:r>
            <a:endParaRPr lang="en-US" sz="24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71800" y="6019800"/>
            <a:ext cx="38100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Number of Random Projections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2534" y="3625334"/>
            <a:ext cx="19812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Recall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1371600" y="1524000"/>
            <a:ext cx="1524000" cy="9144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1143000"/>
            <a:ext cx="2697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interesting here?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14051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Preprocessing:</a:t>
            </a:r>
            <a:endParaRPr lang="en-US" dirty="0" smtClean="0"/>
          </a:p>
          <a:p>
            <a:pPr lvl="1"/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pPr lvl="1"/>
            <a:r>
              <a:rPr lang="en-US" dirty="0"/>
              <a:t>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and use to bucket</a:t>
            </a:r>
          </a:p>
          <a:p>
            <a:pPr lvl="1"/>
            <a:r>
              <a:rPr lang="en-US" dirty="0" smtClean="0"/>
              <a:t>Store signatures in memory (across multiple machines)</a:t>
            </a:r>
            <a:endParaRPr lang="en-US" dirty="0" smtClean="0"/>
          </a:p>
          <a:p>
            <a:r>
              <a:rPr lang="en-US" dirty="0" smtClean="0"/>
              <a:t>Querying</a:t>
            </a:r>
            <a:endParaRPr lang="en-US" dirty="0" smtClean="0"/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signature of query object, 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in same way</a:t>
            </a:r>
            <a:endParaRPr lang="en-US" dirty="0" smtClean="0"/>
          </a:p>
          <a:p>
            <a:pPr lvl="1"/>
            <a:r>
              <a:rPr lang="en-US" dirty="0" smtClean="0"/>
              <a:t>Perform </a:t>
            </a:r>
            <a:r>
              <a:rPr lang="en-US" dirty="0" smtClean="0"/>
              <a:t>brute-force scan of correct bucket (in parallel)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312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Issues to Consider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Emphasis on recall, not precision</a:t>
            </a:r>
          </a:p>
          <a:p>
            <a:r>
              <a:rPr lang="en-US" dirty="0" smtClean="0"/>
              <a:t>Two </a:t>
            </a:r>
            <a:r>
              <a:rPr lang="en-US" dirty="0" smtClean="0"/>
              <a:t>sources of error:</a:t>
            </a:r>
          </a:p>
          <a:p>
            <a:pPr lvl="1"/>
            <a:r>
              <a:rPr lang="en-US" dirty="0" smtClean="0"/>
              <a:t>From LSH</a:t>
            </a:r>
          </a:p>
          <a:p>
            <a:pPr lvl="1"/>
            <a:r>
              <a:rPr lang="en-US" dirty="0" smtClean="0"/>
              <a:t>From using hamming distance as proxy for </a:t>
            </a:r>
            <a:r>
              <a:rPr lang="en-US" dirty="0" smtClean="0"/>
              <a:t>cosine similarity</a:t>
            </a:r>
            <a:endParaRPr lang="en-US" dirty="0" smtClean="0"/>
          </a:p>
          <a:p>
            <a:r>
              <a:rPr lang="en-US" dirty="0" smtClean="0"/>
              <a:t>Balance of bucket sizes</a:t>
            </a:r>
            <a:r>
              <a:rPr lang="en-US" dirty="0" smtClean="0"/>
              <a:t>?</a:t>
            </a:r>
          </a:p>
          <a:p>
            <a:r>
              <a:rPr lang="en-US" dirty="0" smtClean="0"/>
              <a:t>Parameter tuning?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9396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“Sliding Window” </a:t>
            </a:r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r>
              <a:rPr lang="en-US" dirty="0" smtClean="0"/>
              <a:t>For each object, permute bit signature </a:t>
            </a:r>
            <a:r>
              <a:rPr lang="en-US" i="1" dirty="0" smtClean="0"/>
              <a:t>m</a:t>
            </a:r>
            <a:r>
              <a:rPr lang="en-US" dirty="0" smtClean="0"/>
              <a:t> times</a:t>
            </a:r>
            <a:endParaRPr lang="en-US" dirty="0"/>
          </a:p>
          <a:p>
            <a:r>
              <a:rPr lang="en-US" dirty="0" smtClean="0"/>
              <a:t>For each permutation, sort bit signatures</a:t>
            </a:r>
          </a:p>
          <a:p>
            <a:pPr lvl="1"/>
            <a:r>
              <a:rPr lang="en-US" dirty="0" smtClean="0"/>
              <a:t>Apply sliding window of width </a:t>
            </a:r>
            <a:r>
              <a:rPr lang="en-US" i="1" dirty="0" smtClean="0"/>
              <a:t>B</a:t>
            </a:r>
            <a:r>
              <a:rPr lang="en-US" dirty="0" smtClean="0"/>
              <a:t> over sorted</a:t>
            </a:r>
          </a:p>
          <a:p>
            <a:pPr lvl="1"/>
            <a:r>
              <a:rPr lang="en-US" dirty="0" smtClean="0"/>
              <a:t>Compute hamming distances of bit signatures </a:t>
            </a:r>
            <a:r>
              <a:rPr lang="en-US" dirty="0" smtClean="0"/>
              <a:t>within </a:t>
            </a:r>
            <a:r>
              <a:rPr lang="en-US" dirty="0" smtClean="0"/>
              <a:t>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1351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Mapper:</a:t>
            </a:r>
          </a:p>
          <a:p>
            <a:pPr lvl="1"/>
            <a:r>
              <a:rPr lang="en-US" dirty="0" smtClean="0"/>
              <a:t>Process each individual object in parallel</a:t>
            </a:r>
          </a:p>
          <a:p>
            <a:pPr lvl="1"/>
            <a:r>
              <a:rPr lang="en-US" dirty="0" smtClean="0"/>
              <a:t>Load in random vectors as side data</a:t>
            </a:r>
          </a:p>
          <a:p>
            <a:pPr lvl="1"/>
            <a:r>
              <a:rPr lang="en-US" dirty="0" smtClean="0"/>
              <a:t>Compute bit signature</a:t>
            </a:r>
          </a:p>
          <a:p>
            <a:pPr lvl="1"/>
            <a:r>
              <a:rPr lang="en-US" dirty="0" smtClean="0"/>
              <a:t>Permute </a:t>
            </a:r>
            <a:r>
              <a:rPr lang="en-US" i="1" dirty="0" smtClean="0"/>
              <a:t>m</a:t>
            </a:r>
            <a:r>
              <a:rPr lang="en-US" dirty="0" smtClean="0"/>
              <a:t> times, for each emit: </a:t>
            </a:r>
            <a:br>
              <a:rPr lang="en-US" dirty="0" smtClean="0"/>
            </a:br>
            <a:r>
              <a:rPr lang="en-US" dirty="0" smtClean="0"/>
              <a:t>key = (</a:t>
            </a:r>
            <a:r>
              <a:rPr lang="en-US" i="1" dirty="0" smtClean="0"/>
              <a:t>n</a:t>
            </a:r>
            <a:r>
              <a:rPr lang="en-US" dirty="0" smtClean="0"/>
              <a:t>, signature), where </a:t>
            </a:r>
            <a:r>
              <a:rPr lang="en-US" i="1" dirty="0" smtClean="0"/>
              <a:t>n</a:t>
            </a:r>
            <a:r>
              <a:rPr lang="en-US" dirty="0" smtClean="0"/>
              <a:t> = [ 1 … </a:t>
            </a:r>
            <a:r>
              <a:rPr lang="en-US" i="1" dirty="0" smtClean="0"/>
              <a:t>m</a:t>
            </a:r>
            <a:r>
              <a:rPr lang="en-US" dirty="0" smtClean="0"/>
              <a:t> ]</a:t>
            </a:r>
            <a:br>
              <a:rPr lang="en-US" dirty="0" smtClean="0"/>
            </a:br>
            <a:r>
              <a:rPr lang="en-US" dirty="0" smtClean="0"/>
              <a:t>value = object id</a:t>
            </a:r>
          </a:p>
          <a:p>
            <a:r>
              <a:rPr lang="en-US" dirty="0" smtClean="0"/>
              <a:t>Reduce</a:t>
            </a:r>
          </a:p>
          <a:p>
            <a:pPr lvl="1"/>
            <a:r>
              <a:rPr lang="en-US" dirty="0" smtClean="0"/>
              <a:t>Keep FIFO queue of </a:t>
            </a:r>
            <a:r>
              <a:rPr lang="en-US" i="1" dirty="0" smtClean="0"/>
              <a:t>B</a:t>
            </a:r>
            <a:r>
              <a:rPr lang="en-US" dirty="0" smtClean="0"/>
              <a:t> bit signatures</a:t>
            </a:r>
          </a:p>
          <a:p>
            <a:pPr lvl="1"/>
            <a:r>
              <a:rPr lang="en-US" dirty="0" smtClean="0"/>
              <a:t>For each newly-encountered bit signature, compute hamming distance </a:t>
            </a:r>
            <a:r>
              <a:rPr lang="en-US" dirty="0" err="1" smtClean="0"/>
              <a:t>wrt</a:t>
            </a:r>
            <a:r>
              <a:rPr lang="en-US" dirty="0" smtClean="0"/>
              <a:t> all bit signatures in queue</a:t>
            </a:r>
          </a:p>
          <a:p>
            <a:pPr lvl="1"/>
            <a:r>
              <a:rPr lang="en-US" dirty="0" smtClean="0"/>
              <a:t>Add new bit signature to end of queue, displacing oldest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865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Slightly Faster MapReduce Variant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reducer, don</a:t>
            </a:r>
            <a:r>
              <a:rPr lang="fr-FR" dirty="0" smtClean="0"/>
              <a:t>’</a:t>
            </a:r>
            <a:r>
              <a:rPr lang="en-US" dirty="0" smtClean="0"/>
              <a:t>t perform hamming distance computations</a:t>
            </a:r>
          </a:p>
          <a:p>
            <a:pPr lvl="1"/>
            <a:r>
              <a:rPr lang="en-US" dirty="0" smtClean="0"/>
              <a:t>Write directly to HDFS in large blocks</a:t>
            </a:r>
          </a:p>
          <a:p>
            <a:r>
              <a:rPr lang="en-US" dirty="0" smtClean="0"/>
              <a:t>Perform hamming distance computations in second mapper-only pass</a:t>
            </a:r>
          </a:p>
          <a:p>
            <a:pPr lvl="1"/>
            <a:r>
              <a:rPr lang="en-US" dirty="0" smtClean="0"/>
              <a:t>Advantages?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32326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ikipedia-logo-v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398347"/>
            <a:ext cx="5562600" cy="50786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02273" y="361899"/>
            <a:ext cx="2500363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Ture et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al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.,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SIGIR 2011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Wikipedia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Wikipedia (Wikipedia)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8005" y="666699"/>
            <a:ext cx="2997795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and Lin, NAACL 2012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64099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</a:t>
            </a:r>
            <a:r>
              <a:rPr lang="en-US" dirty="0" err="1" smtClean="0"/>
              <a:t>Bitext</a:t>
            </a:r>
            <a:r>
              <a:rPr lang="en-US" dirty="0" smtClean="0"/>
              <a:t> from Wikipedia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extract similar article pairs in </a:t>
            </a:r>
            <a:r>
              <a:rPr lang="en-US" i="1" dirty="0" smtClean="0"/>
              <a:t>different</a:t>
            </a:r>
            <a:r>
              <a:rPr lang="en-US" dirty="0" smtClean="0"/>
              <a:t> languages</a:t>
            </a:r>
          </a:p>
          <a:p>
            <a:pPr lvl="1"/>
            <a:r>
              <a:rPr lang="en-US" dirty="0"/>
              <a:t>Why is this useful?</a:t>
            </a:r>
          </a:p>
          <a:p>
            <a:pPr lvl="1"/>
            <a:r>
              <a:rPr lang="en-US" dirty="0" smtClean="0"/>
              <a:t>Why </a:t>
            </a:r>
            <a:r>
              <a:rPr lang="en-US" dirty="0" smtClean="0"/>
              <a:t>not just use inter-wiki links</a:t>
            </a:r>
            <a:r>
              <a:rPr lang="en-US" dirty="0" smtClean="0"/>
              <a:t>?</a:t>
            </a:r>
          </a:p>
          <a:p>
            <a:r>
              <a:rPr lang="en-US" dirty="0" smtClean="0"/>
              <a:t>Use </a:t>
            </a:r>
            <a:r>
              <a:rPr lang="en-US" dirty="0" smtClean="0"/>
              <a:t>LSH!</a:t>
            </a:r>
          </a:p>
          <a:p>
            <a:pPr lvl="1"/>
            <a:r>
              <a:rPr lang="en-US" dirty="0" smtClean="0"/>
              <a:t>Why is this </a:t>
            </a:r>
            <a:r>
              <a:rPr lang="en-US" dirty="0" smtClean="0"/>
              <a:t>non-trivial?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777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Near-</a:t>
            </a:r>
            <a:r>
              <a:rPr lang="en-US" dirty="0" smtClean="0"/>
              <a:t>duplicate </a:t>
            </a:r>
            <a:r>
              <a:rPr lang="en-US" dirty="0" smtClean="0"/>
              <a:t>detection </a:t>
            </a:r>
            <a:r>
              <a:rPr lang="en-US" dirty="0" smtClean="0"/>
              <a:t>of webpages</a:t>
            </a:r>
            <a:endParaRPr lang="en-US" dirty="0" smtClean="0"/>
          </a:p>
          <a:p>
            <a:pPr lvl="1"/>
            <a:r>
              <a:rPr lang="en-US" dirty="0" smtClean="0"/>
              <a:t>Offline vs. online variant of problem</a:t>
            </a:r>
          </a:p>
          <a:p>
            <a:r>
              <a:rPr lang="en-US" dirty="0" smtClean="0"/>
              <a:t>Recommender systems</a:t>
            </a:r>
          </a:p>
          <a:p>
            <a:r>
              <a:rPr lang="en-US" dirty="0" smtClean="0"/>
              <a:t>Forensic text </a:t>
            </a:r>
            <a:r>
              <a:rPr lang="en-US" dirty="0" smtClean="0"/>
              <a:t>analysis (e.g., plagiarism detection)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21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3895" y="228600"/>
            <a:ext cx="8798306" cy="2635362"/>
            <a:chOff x="163895" y="228600"/>
            <a:chExt cx="8798306" cy="2635362"/>
          </a:xfrm>
        </p:grpSpPr>
        <p:sp>
          <p:nvSpPr>
            <p:cNvPr id="4" name="Title 1"/>
            <p:cNvSpPr txBox="1">
              <a:spLocks/>
            </p:cNvSpPr>
            <p:nvPr/>
          </p:nvSpPr>
          <p:spPr bwMode="auto">
            <a:xfrm>
              <a:off x="7197497" y="228600"/>
              <a:ext cx="1764704" cy="881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25" tIns="45713" rIns="91425" bIns="45713" numCol="1" anchor="ctr" anchorCtr="0" compatLnSpc="1">
              <a:prstTxWarp prst="textNoShape">
                <a:avLst/>
              </a:prstTxWarp>
              <a:normAutofit fontScale="70000" lnSpcReduction="20000"/>
            </a:bodyPr>
            <a:lstStyle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 b="1" baseline="0">
                  <a:solidFill>
                    <a:schemeClr val="bg1"/>
                  </a:solidFill>
                  <a:latin typeface="Gill Sans"/>
                  <a:ea typeface="+mj-ea"/>
                  <a:cs typeface="Gill Sans"/>
                </a:defRPr>
              </a:lvl1pPr>
              <a:lvl2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2pPr>
              <a:lvl3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3pPr>
              <a:lvl4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4pPr>
              <a:lvl5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5pPr>
              <a:lvl6pPr marL="457130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6pPr>
              <a:lvl7pPr marL="914259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7pPr>
              <a:lvl8pPr marL="1371390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8pPr>
              <a:lvl9pPr marL="1828519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9pPr>
            </a:lstStyle>
            <a:p>
              <a:pPr algn="ctr"/>
              <a:r>
                <a:rPr lang="en-US" sz="4000" b="0" dirty="0" smtClean="0">
                  <a:solidFill>
                    <a:srgbClr val="000000"/>
                  </a:solidFill>
                </a:rPr>
                <a:t>Machine Translation</a:t>
              </a:r>
              <a:endParaRPr lang="en-US" sz="4000" b="0" dirty="0">
                <a:solidFill>
                  <a:srgbClr val="000000"/>
                </a:solidFill>
              </a:endParaRPr>
            </a:p>
          </p:txBody>
        </p:sp>
        <p:sp>
          <p:nvSpPr>
            <p:cNvPr id="5" name="Vertical Scroll 4"/>
            <p:cNvSpPr/>
            <p:nvPr/>
          </p:nvSpPr>
          <p:spPr>
            <a:xfrm>
              <a:off x="182824" y="778313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A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6" name="Vertical Scroll 5"/>
            <p:cNvSpPr/>
            <p:nvPr/>
          </p:nvSpPr>
          <p:spPr>
            <a:xfrm>
              <a:off x="2598266" y="756074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" name="Straight Arrow Connector 6"/>
            <p:cNvCxnSpPr>
              <a:stCxn id="5" idx="3"/>
              <a:endCxn id="6" idx="1"/>
            </p:cNvCxnSpPr>
            <p:nvPr/>
          </p:nvCxnSpPr>
          <p:spPr>
            <a:xfrm flipV="1">
              <a:off x="902914" y="1167554"/>
              <a:ext cx="1798222" cy="22239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343259" y="521223"/>
              <a:ext cx="902495" cy="584767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MT </a:t>
              </a:r>
            </a:p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translate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6" idx="3"/>
            </p:cNvCxnSpPr>
            <p:nvPr/>
          </p:nvCxnSpPr>
          <p:spPr>
            <a:xfrm>
              <a:off x="3318356" y="1167554"/>
              <a:ext cx="977230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4439603" y="951530"/>
              <a:ext cx="1634539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2825" y="404665"/>
              <a:ext cx="864423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German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91371" y="408982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3" name="Vertical Scroll 12"/>
            <p:cNvSpPr/>
            <p:nvPr/>
          </p:nvSpPr>
          <p:spPr>
            <a:xfrm>
              <a:off x="170790" y="2041002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</a:t>
              </a: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63895" y="1693910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5" name="Straight Arrow Connector 14"/>
            <p:cNvCxnSpPr>
              <a:stCxn id="13" idx="3"/>
            </p:cNvCxnSpPr>
            <p:nvPr/>
          </p:nvCxnSpPr>
          <p:spPr>
            <a:xfrm>
              <a:off x="890881" y="2452482"/>
              <a:ext cx="996281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031178" y="2257026"/>
              <a:ext cx="1511999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17" name="Straight Connector 16"/>
          <p:cNvCxnSpPr/>
          <p:nvPr/>
        </p:nvCxnSpPr>
        <p:spPr>
          <a:xfrm>
            <a:off x="110143" y="3373251"/>
            <a:ext cx="8852059" cy="0"/>
          </a:xfrm>
          <a:prstGeom prst="line">
            <a:avLst/>
          </a:prstGeom>
          <a:ln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28444" y="3461568"/>
            <a:ext cx="8800387" cy="2642754"/>
            <a:chOff x="228444" y="3461568"/>
            <a:chExt cx="8800387" cy="2642754"/>
          </a:xfrm>
        </p:grpSpPr>
        <p:sp>
          <p:nvSpPr>
            <p:cNvPr id="18" name="Vertical Scroll 17"/>
            <p:cNvSpPr/>
            <p:nvPr/>
          </p:nvSpPr>
          <p:spPr>
            <a:xfrm>
              <a:off x="247373" y="4018673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A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9" name="Straight Arrow Connector 18"/>
            <p:cNvCxnSpPr>
              <a:stCxn id="22" idx="3"/>
              <a:endCxn id="28" idx="1"/>
            </p:cNvCxnSpPr>
            <p:nvPr/>
          </p:nvCxnSpPr>
          <p:spPr>
            <a:xfrm flipV="1">
              <a:off x="3535887" y="4418487"/>
              <a:ext cx="1618124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847582" y="3767275"/>
              <a:ext cx="1184040" cy="584767"/>
            </a:xfrm>
            <a:prstGeom prst="rect">
              <a:avLst/>
            </a:prstGeom>
            <a:noFill/>
            <a:effectLst/>
          </p:spPr>
          <p:txBody>
            <a:bodyPr wrap="squar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CLIR translate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1" name="Straight Arrow Connector 20"/>
            <p:cNvCxnSpPr>
              <a:stCxn id="18" idx="3"/>
              <a:endCxn id="22" idx="1"/>
            </p:cNvCxnSpPr>
            <p:nvPr/>
          </p:nvCxnSpPr>
          <p:spPr>
            <a:xfrm flipV="1">
              <a:off x="967463" y="4427387"/>
              <a:ext cx="919699" cy="2766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1887162" y="4169968"/>
              <a:ext cx="1648725" cy="514837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47374" y="3645025"/>
              <a:ext cx="864423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German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4" name="Vertical Scroll 23"/>
            <p:cNvSpPr/>
            <p:nvPr/>
          </p:nvSpPr>
          <p:spPr>
            <a:xfrm>
              <a:off x="235339" y="5281362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</a:t>
              </a: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8444" y="4934270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6" name="Straight Arrow Connector 25"/>
            <p:cNvCxnSpPr>
              <a:stCxn id="24" idx="3"/>
              <a:endCxn id="27" idx="1"/>
            </p:cNvCxnSpPr>
            <p:nvPr/>
          </p:nvCxnSpPr>
          <p:spPr>
            <a:xfrm>
              <a:off x="955429" y="5692842"/>
              <a:ext cx="931733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1887162" y="5497386"/>
              <a:ext cx="1656015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154011" y="4114744"/>
              <a:ext cx="1637984" cy="607485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9" name="Title 1"/>
            <p:cNvSpPr txBox="1">
              <a:spLocks/>
            </p:cNvSpPr>
            <p:nvPr/>
          </p:nvSpPr>
          <p:spPr>
            <a:xfrm>
              <a:off x="7162800" y="3461568"/>
              <a:ext cx="1866031" cy="881832"/>
            </a:xfrm>
            <a:prstGeom prst="rect">
              <a:avLst/>
            </a:prstGeom>
            <a:effectLst/>
          </p:spPr>
          <p:txBody>
            <a:bodyPr vert="horz" lIns="91432" tIns="45716" rIns="91432" bIns="45716" rtlCol="0" anchor="ctr">
              <a:no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“Vector”</a:t>
              </a:r>
              <a:b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</a:br>
              <a: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Translation</a:t>
              </a:r>
              <a:endParaRPr lang="en-US" sz="28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5069840"/>
            <a:ext cx="3611880" cy="6400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5913120"/>
            <a:ext cx="3002280" cy="640080"/>
          </a:xfrm>
          <a:prstGeom prst="rect">
            <a:avLst/>
          </a:prstGeom>
        </p:spPr>
      </p:pic>
      <p:sp>
        <p:nvSpPr>
          <p:cNvPr id="36" name="Title 1"/>
          <p:cNvSpPr txBox="1">
            <a:spLocks/>
          </p:cNvSpPr>
          <p:nvPr/>
        </p:nvSpPr>
        <p:spPr bwMode="auto">
          <a:xfrm>
            <a:off x="4343400" y="2470968"/>
            <a:ext cx="2514600" cy="881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>
                <a:solidFill>
                  <a:srgbClr val="000000"/>
                </a:solidFill>
              </a:rPr>
              <a:t>Tradeoffs?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919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Translations are noisy!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505256"/>
            <a:ext cx="7973888" cy="51241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990600"/>
            <a:ext cx="8221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Question: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To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what extent are “ground truth”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mutual translation pairs similar? 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71947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304728" y="1343510"/>
            <a:ext cx="1152128" cy="91440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German articles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52573" y="1374338"/>
            <a:ext cx="1152128" cy="9144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English</a:t>
            </a:r>
          </a:p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articles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6" name="Straight Arrow Connector 5"/>
          <p:cNvCxnSpPr>
            <a:stCxn id="5" idx="2"/>
            <a:endCxn id="18" idx="7"/>
          </p:cNvCxnSpPr>
          <p:nvPr/>
        </p:nvCxnSpPr>
        <p:spPr>
          <a:xfrm flipH="1">
            <a:off x="4520331" y="2288739"/>
            <a:ext cx="208307" cy="512173"/>
          </a:xfrm>
          <a:prstGeom prst="straightConnector1">
            <a:avLst/>
          </a:prstGeom>
          <a:ln>
            <a:tailEnd type="arrow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18" idx="1"/>
          </p:cNvCxnSpPr>
          <p:nvPr/>
        </p:nvCxnSpPr>
        <p:spPr>
          <a:xfrm>
            <a:off x="2880792" y="2257911"/>
            <a:ext cx="315688" cy="543001"/>
          </a:xfrm>
          <a:prstGeom prst="straightConnector1">
            <a:avLst/>
          </a:prstGeom>
          <a:ln>
            <a:tailEnd type="arrow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10" idx="1"/>
          </p:cNvCxnSpPr>
          <p:nvPr/>
        </p:nvCxnSpPr>
        <p:spPr>
          <a:xfrm>
            <a:off x="4746426" y="3108582"/>
            <a:ext cx="663774" cy="20182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creen shot 2011-07-03 at 11.12.4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69538"/>
            <a:ext cx="1342275" cy="1026446"/>
          </a:xfrm>
          <a:prstGeom prst="rect">
            <a:avLst/>
          </a:prstGeom>
          <a:ln>
            <a:solidFill>
              <a:srgbClr val="000000"/>
            </a:solidFill>
          </a:ln>
          <a:effectLst/>
        </p:spPr>
      </p:pic>
      <p:sp>
        <p:nvSpPr>
          <p:cNvPr id="10" name="Rounded Rectangle 9"/>
          <p:cNvSpPr/>
          <p:nvPr/>
        </p:nvSpPr>
        <p:spPr>
          <a:xfrm>
            <a:off x="5410200" y="2743200"/>
            <a:ext cx="2667000" cy="77112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document vectors</a:t>
            </a:r>
          </a:p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(English)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269538"/>
            <a:ext cx="1359691" cy="1015276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5410200" y="5708881"/>
            <a:ext cx="2667000" cy="762000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Similar article pairs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410200" y="4197118"/>
            <a:ext cx="2667000" cy="7620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2895601" y="4114800"/>
            <a:ext cx="1905000" cy="926637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 generation</a:t>
            </a:r>
          </a:p>
        </p:txBody>
      </p:sp>
      <p:cxnSp>
        <p:nvCxnSpPr>
          <p:cNvPr id="15" name="Straight Arrow Connector 14"/>
          <p:cNvCxnSpPr>
            <a:stCxn id="14" idx="6"/>
            <a:endCxn id="13" idx="1"/>
          </p:cNvCxnSpPr>
          <p:nvPr/>
        </p:nvCxnSpPr>
        <p:spPr>
          <a:xfrm flipV="1">
            <a:off x="4800601" y="4578118"/>
            <a:ext cx="609599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7" idx="6"/>
            <a:endCxn id="12" idx="1"/>
          </p:cNvCxnSpPr>
          <p:nvPr/>
        </p:nvCxnSpPr>
        <p:spPr>
          <a:xfrm flipV="1">
            <a:off x="4800600" y="6089881"/>
            <a:ext cx="609600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2895600" y="5626563"/>
            <a:ext cx="1905000" cy="926637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LSH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922301" y="2667000"/>
            <a:ext cx="1872208" cy="914400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Preprocess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endCxn id="14" idx="7"/>
          </p:cNvCxnSpPr>
          <p:nvPr/>
        </p:nvCxnSpPr>
        <p:spPr>
          <a:xfrm flipH="1">
            <a:off x="4521620" y="3505200"/>
            <a:ext cx="888580" cy="74530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495800" y="4969697"/>
            <a:ext cx="888580" cy="74530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8806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Collection: 3.44m English + 1.47m </a:t>
            </a:r>
            <a:r>
              <a:rPr lang="en-US" dirty="0"/>
              <a:t>German Wikipedia</a:t>
            </a:r>
          </a:p>
          <a:p>
            <a:pPr lvl="1"/>
            <a:r>
              <a:rPr lang="en-US" dirty="0"/>
              <a:t>Brute force: 5.05 </a:t>
            </a:r>
            <a:r>
              <a:rPr lang="en-US" dirty="0" smtClean="0"/>
              <a:t>trillion comparisons</a:t>
            </a:r>
          </a:p>
          <a:p>
            <a:r>
              <a:rPr lang="en-US" dirty="0" smtClean="0"/>
              <a:t>Task: extract similar documents with cosine similarity &gt; 0.3</a:t>
            </a:r>
          </a:p>
          <a:p>
            <a:r>
              <a:rPr lang="en-US" dirty="0" smtClean="0"/>
              <a:t>Representation: 1000 bit random projections</a:t>
            </a:r>
          </a:p>
          <a:p>
            <a:r>
              <a:rPr lang="en-US" dirty="0" smtClean="0"/>
              <a:t>Ground truth:</a:t>
            </a:r>
          </a:p>
          <a:p>
            <a:pPr lvl="1"/>
            <a:r>
              <a:rPr lang="en-US" dirty="0" smtClean="0"/>
              <a:t>Sample ~1000 German Wikipedia articles</a:t>
            </a:r>
          </a:p>
          <a:p>
            <a:r>
              <a:rPr lang="en-US" dirty="0" smtClean="0"/>
              <a:t>Evaluation metrics:</a:t>
            </a:r>
          </a:p>
          <a:p>
            <a:pPr lvl="1"/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Relative cost</a:t>
            </a:r>
          </a:p>
          <a:p>
            <a:pPr lvl="1"/>
            <a:r>
              <a:rPr lang="en-US" dirty="0" smtClean="0"/>
              <a:t>Recall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077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 descr="actual_running_tim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34105"/>
            <a:ext cx="8255000" cy="57716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8065" y="457200"/>
            <a:ext cx="1978135" cy="4001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(16 node cluster)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62600" y="1143000"/>
            <a:ext cx="2888590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64 million document pairs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5752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Hamming distance computation introduces error!</a:t>
            </a:r>
          </a:p>
          <a:p>
            <a:pPr lvl="1"/>
            <a:r>
              <a:rPr lang="en-US" dirty="0" smtClean="0"/>
              <a:t>1000-bit random projections yields ~0.04 absolute error</a:t>
            </a:r>
          </a:p>
          <a:p>
            <a:pPr lvl="1"/>
            <a:r>
              <a:rPr lang="en-US" dirty="0" smtClean="0"/>
              <a:t>Maximum obtainable recall is 0.76</a:t>
            </a:r>
          </a:p>
          <a:p>
            <a:r>
              <a:rPr lang="en-US" dirty="0" smtClean="0"/>
              <a:t>Why not just compute cosine similarity?</a:t>
            </a:r>
          </a:p>
          <a:p>
            <a:pPr lvl="1"/>
            <a:r>
              <a:rPr lang="en-US" dirty="0" smtClean="0"/>
              <a:t>20 times slower than computing hamming distance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6167743"/>
            <a:ext cx="8608981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Let’s renormalize with respect to hamming distance upper bound…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849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adeoff5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61" y="951335"/>
            <a:ext cx="8228571" cy="576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Lunch!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57300" y="4318631"/>
            <a:ext cx="1233500" cy="405769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959106" y="1798216"/>
            <a:ext cx="1008112" cy="1548176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90800" y="4419600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95%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39% cost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3330722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70% cost</a:t>
            </a:r>
          </a:p>
        </p:txBody>
      </p:sp>
    </p:spTree>
    <p:extLst>
      <p:ext uri="{BB962C8B-B14F-4D97-AF65-F5344CB8AC3E}">
        <p14:creationId xmlns:p14="http://schemas.microsoft.com/office/powerpoint/2010/main" val="3740061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adeoff500+15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61" y="951335"/>
            <a:ext cx="8228571" cy="576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Lunch!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203848" y="1772816"/>
            <a:ext cx="393128" cy="1728192"/>
          </a:xfrm>
          <a:prstGeom prst="straightConnector1">
            <a:avLst/>
          </a:prstGeom>
          <a:ln w="15875">
            <a:solidFill>
              <a:srgbClr val="FF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00400" y="3483122"/>
            <a:ext cx="1239250" cy="707878"/>
          </a:xfrm>
          <a:prstGeom prst="rect">
            <a:avLst/>
          </a:prstGeom>
          <a:noFill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62% cost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357300" y="4318631"/>
            <a:ext cx="1233500" cy="405769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959106" y="1798216"/>
            <a:ext cx="1008112" cy="1548176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590800" y="4419600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95%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39% cost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0" y="3330722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70% cost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9200" y="609600"/>
            <a:ext cx="3778031" cy="461657"/>
          </a:xfrm>
          <a:prstGeom prst="rect">
            <a:avLst/>
          </a:prstGeom>
          <a:noFill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100%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recall? Don’t use LSH!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788574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Sentence Extraction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parallel sentence extraction as a classification problem</a:t>
            </a:r>
          </a:p>
          <a:p>
            <a:pPr lvl="1"/>
            <a:r>
              <a:rPr lang="en-US" dirty="0" smtClean="0"/>
              <a:t>Given a candidate pair, classify as “parallel” or “not parallel”</a:t>
            </a:r>
          </a:p>
          <a:p>
            <a:r>
              <a:rPr lang="en-US" dirty="0" smtClean="0"/>
              <a:t>What’s the problem?</a:t>
            </a:r>
          </a:p>
          <a:p>
            <a:pPr lvl="1"/>
            <a:r>
              <a:rPr lang="en-US" dirty="0" smtClean="0"/>
              <a:t>64m document pairs yields 400b raw sentence pairs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44862" y="6167743"/>
            <a:ext cx="6370538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that quote about premature optimization?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6722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Two-Step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Approach:</a:t>
            </a:r>
          </a:p>
          <a:p>
            <a:pPr lvl="1"/>
            <a:r>
              <a:rPr lang="en-US" dirty="0" smtClean="0"/>
              <a:t>Apply a few simple heuristics</a:t>
            </a:r>
          </a:p>
          <a:p>
            <a:pPr lvl="1"/>
            <a:r>
              <a:rPr lang="en-US" dirty="0" smtClean="0"/>
              <a:t>“Simple” classifier: efficiently filters out irrelevant pairs</a:t>
            </a:r>
          </a:p>
          <a:p>
            <a:pPr lvl="1"/>
            <a:r>
              <a:rPr lang="en-US" dirty="0" smtClean="0"/>
              <a:t>“Complex” classifier: effectively classifies remaining pairs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370684"/>
            <a:ext cx="8382000" cy="287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16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Near-Duplicate Detection of Webpages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source of the problem?</a:t>
            </a:r>
          </a:p>
          <a:p>
            <a:pPr lvl="1"/>
            <a:r>
              <a:rPr lang="en-US" dirty="0" smtClean="0"/>
              <a:t>Mirror pages (legit)</a:t>
            </a:r>
          </a:p>
          <a:p>
            <a:pPr lvl="1"/>
            <a:r>
              <a:rPr lang="en-US" dirty="0" smtClean="0"/>
              <a:t>Spam farms (non-legit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Additional complications (e.g., </a:t>
            </a:r>
            <a:r>
              <a:rPr lang="en-US" dirty="0" err="1" smtClean="0"/>
              <a:t>nav</a:t>
            </a:r>
            <a:r>
              <a:rPr lang="en-US" dirty="0" smtClean="0"/>
              <a:t> bars)</a:t>
            </a:r>
            <a:endParaRPr lang="en-US" dirty="0" smtClean="0"/>
          </a:p>
          <a:p>
            <a:r>
              <a:rPr lang="en-US" dirty="0" smtClean="0"/>
              <a:t>Naïve algorithm:</a:t>
            </a:r>
          </a:p>
          <a:p>
            <a:pPr lvl="1"/>
            <a:r>
              <a:rPr lang="en-US" dirty="0" smtClean="0"/>
              <a:t>Compute cryptographic hash for webpage (e.g., MD5)</a:t>
            </a:r>
          </a:p>
          <a:p>
            <a:pPr lvl="1"/>
            <a:r>
              <a:rPr lang="en-US" dirty="0" smtClean="0"/>
              <a:t>Insert hash values into a big hash table</a:t>
            </a:r>
          </a:p>
          <a:p>
            <a:pPr lvl="1"/>
            <a:r>
              <a:rPr lang="en-US" dirty="0" smtClean="0"/>
              <a:t>Compute hash for new </a:t>
            </a:r>
            <a:r>
              <a:rPr lang="en-US" dirty="0" smtClean="0"/>
              <a:t>webpage: collision implies duplicate </a:t>
            </a:r>
          </a:p>
          <a:p>
            <a:r>
              <a:rPr lang="en-US" dirty="0" smtClean="0"/>
              <a:t>What</a:t>
            </a:r>
            <a:r>
              <a:rPr lang="fr-FR" dirty="0" smtClean="0"/>
              <a:t>’</a:t>
            </a:r>
            <a:r>
              <a:rPr lang="en-US" dirty="0" smtClean="0"/>
              <a:t>s the issue?</a:t>
            </a:r>
          </a:p>
          <a:p>
            <a:r>
              <a:rPr lang="en-US" dirty="0" smtClean="0"/>
              <a:t>Intuition:</a:t>
            </a:r>
          </a:p>
          <a:p>
            <a:pPr lvl="1"/>
            <a:r>
              <a:rPr lang="en-US" dirty="0"/>
              <a:t>Hash function needs to be tolerant of minor differences</a:t>
            </a:r>
          </a:p>
          <a:p>
            <a:pPr lvl="1"/>
            <a:r>
              <a:rPr lang="en-US" dirty="0" smtClean="0"/>
              <a:t>High </a:t>
            </a:r>
            <a:r>
              <a:rPr lang="en-US" dirty="0" smtClean="0"/>
              <a:t>similarity implies higher probability of hash collision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407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1</a:t>
            </a:r>
          </a:p>
          <a:p>
            <a:pPr lvl="1"/>
            <a:r>
              <a:rPr lang="en-US" dirty="0" smtClean="0"/>
              <a:t>Mapper processes both English and foreign collection</a:t>
            </a:r>
          </a:p>
          <a:p>
            <a:pPr lvl="2"/>
            <a:r>
              <a:rPr lang="en-US" dirty="0" smtClean="0"/>
              <a:t>Load all (</a:t>
            </a:r>
            <a:r>
              <a:rPr lang="en-US" i="1" dirty="0" smtClean="0"/>
              <a:t>d</a:t>
            </a:r>
            <a:r>
              <a:rPr lang="en-US" i="1" baseline="-25000" dirty="0" smtClean="0"/>
              <a:t>e</a:t>
            </a:r>
            <a:r>
              <a:rPr lang="en-US" dirty="0" smtClean="0"/>
              <a:t>, </a:t>
            </a:r>
            <a:r>
              <a:rPr lang="en-US" i="1" dirty="0" err="1" smtClean="0"/>
              <a:t>d</a:t>
            </a:r>
            <a:r>
              <a:rPr lang="en-US" i="1" baseline="-25000" dirty="0" err="1" smtClean="0"/>
              <a:t>f</a:t>
            </a:r>
            <a:r>
              <a:rPr lang="en-US" dirty="0" smtClean="0"/>
              <a:t>) similarity pairs in memory as side data</a:t>
            </a:r>
          </a:p>
          <a:p>
            <a:pPr lvl="2"/>
            <a:r>
              <a:rPr lang="en-US" dirty="0" smtClean="0"/>
              <a:t>When encountering relevant document, emit (</a:t>
            </a:r>
            <a:r>
              <a:rPr lang="en-US" i="1" dirty="0" smtClean="0"/>
              <a:t>d</a:t>
            </a:r>
            <a:r>
              <a:rPr lang="en-US" i="1" baseline="-25000" dirty="0" smtClean="0"/>
              <a:t>e</a:t>
            </a:r>
            <a:r>
              <a:rPr lang="en-US" dirty="0" smtClean="0"/>
              <a:t>, </a:t>
            </a:r>
            <a:r>
              <a:rPr lang="en-US" i="1" dirty="0" err="1" smtClean="0"/>
              <a:t>d</a:t>
            </a:r>
            <a:r>
              <a:rPr lang="en-US" i="1" baseline="-25000" dirty="0" err="1" smtClean="0"/>
              <a:t>f</a:t>
            </a:r>
            <a:r>
              <a:rPr lang="en-US" dirty="0" smtClean="0"/>
              <a:t>) pair as key, list of sentence vectors as value</a:t>
            </a:r>
          </a:p>
          <a:p>
            <a:pPr lvl="1"/>
            <a:r>
              <a:rPr lang="en-US" dirty="0" smtClean="0"/>
              <a:t>Reducer:</a:t>
            </a:r>
          </a:p>
          <a:p>
            <a:pPr lvl="2"/>
            <a:r>
              <a:rPr lang="en-US" dirty="0" smtClean="0"/>
              <a:t>Gather sentence vectors, compute Cartesian product and apply classifier</a:t>
            </a:r>
            <a:endParaRPr lang="en-US" dirty="0"/>
          </a:p>
          <a:p>
            <a:r>
              <a:rPr lang="en-US" dirty="0" smtClean="0"/>
              <a:t>Algorithm 2</a:t>
            </a:r>
          </a:p>
          <a:p>
            <a:pPr lvl="1"/>
            <a:r>
              <a:rPr lang="en-US" dirty="0" smtClean="0"/>
              <a:t>Same idea as first, except with stripes pattern</a:t>
            </a:r>
          </a:p>
          <a:p>
            <a:r>
              <a:rPr lang="en-US" dirty="0" smtClean="0"/>
              <a:t>Which is faster?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538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Pipeline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93032" y="1685793"/>
            <a:ext cx="7749132" cy="221700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16500" y="4697788"/>
            <a:ext cx="6423336" cy="151713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58643" y="2137919"/>
            <a:ext cx="1401538" cy="516889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P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reprocess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89316" y="2137921"/>
            <a:ext cx="1656299" cy="516889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Signature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46052" y="2536793"/>
            <a:ext cx="1399162" cy="81156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Sliding Window</a:t>
            </a:r>
          </a:p>
          <a:p>
            <a:pPr algn="ctr"/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Algorithm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714319" y="5288711"/>
            <a:ext cx="1654510" cy="736096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Candidate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64659" y="5297226"/>
            <a:ext cx="2291169" cy="727581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2-step Parallel Sentence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Classifier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11" name="Elbow Connector 10"/>
          <p:cNvCxnSpPr>
            <a:stCxn id="6" idx="3"/>
            <a:endCxn id="7" idx="1"/>
          </p:cNvCxnSpPr>
          <p:nvPr/>
        </p:nvCxnSpPr>
        <p:spPr>
          <a:xfrm>
            <a:off x="2860181" y="2396364"/>
            <a:ext cx="1429135" cy="2"/>
          </a:xfrm>
          <a:prstGeom prst="bentConnector3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820302" y="1983693"/>
            <a:ext cx="1229173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 </a:t>
            </a:r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vectors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1235104">
            <a:off x="6028865" y="2133023"/>
            <a:ext cx="1075786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4" name="Straight Arrow Connector 13"/>
          <p:cNvCxnSpPr>
            <a:stCxn id="7" idx="3"/>
          </p:cNvCxnSpPr>
          <p:nvPr/>
        </p:nvCxnSpPr>
        <p:spPr>
          <a:xfrm>
            <a:off x="5945615" y="2396366"/>
            <a:ext cx="1200437" cy="43737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endCxn id="32" idx="1"/>
          </p:cNvCxnSpPr>
          <p:nvPr/>
        </p:nvCxnSpPr>
        <p:spPr>
          <a:xfrm>
            <a:off x="2742226" y="3348361"/>
            <a:ext cx="1547090" cy="0"/>
          </a:xfrm>
          <a:prstGeom prst="bentConnector3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812052" y="2936527"/>
            <a:ext cx="1233381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 </a:t>
            </a:r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vectors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 rot="20917854">
            <a:off x="6020371" y="3229437"/>
            <a:ext cx="1079994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8" name="Straight Arrow Connector 17"/>
          <p:cNvCxnSpPr>
            <a:stCxn id="32" idx="3"/>
          </p:cNvCxnSpPr>
          <p:nvPr/>
        </p:nvCxnSpPr>
        <p:spPr>
          <a:xfrm flipV="1">
            <a:off x="5945615" y="3089916"/>
            <a:ext cx="1200437" cy="258445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1603" y="2353017"/>
            <a:ext cx="1247039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29991" y="1685794"/>
            <a:ext cx="1409516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source</a:t>
            </a: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collection 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>
            <a:endCxn id="31" idx="1"/>
          </p:cNvCxnSpPr>
          <p:nvPr/>
        </p:nvCxnSpPr>
        <p:spPr>
          <a:xfrm>
            <a:off x="211603" y="3348353"/>
            <a:ext cx="1247039" cy="8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1945" y="2702030"/>
            <a:ext cx="1900182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target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c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ollection 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3" name="Straight Arrow Connector 22"/>
          <p:cNvCxnSpPr>
            <a:stCxn id="10" idx="1"/>
          </p:cNvCxnSpPr>
          <p:nvPr/>
        </p:nvCxnSpPr>
        <p:spPr>
          <a:xfrm flipH="1">
            <a:off x="2081324" y="5661017"/>
            <a:ext cx="483335" cy="0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629573" y="1676400"/>
            <a:ext cx="1133427" cy="400101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"/>
                <a:cs typeface="Gill Sans"/>
              </a:rPr>
              <a:t>Phase</a:t>
            </a:r>
            <a:r>
              <a:rPr lang="en-US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 1</a:t>
            </a:r>
            <a:endParaRPr lang="en-US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43800" y="4705299"/>
            <a:ext cx="1179138" cy="400101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"/>
                <a:cs typeface="Gill Sans"/>
              </a:rPr>
              <a:t>Phase 2</a:t>
            </a:r>
          </a:p>
        </p:txBody>
      </p:sp>
      <p:cxnSp>
        <p:nvCxnSpPr>
          <p:cNvPr id="26" name="Elbow Connector 25"/>
          <p:cNvCxnSpPr>
            <a:stCxn id="8" idx="3"/>
            <a:endCxn id="9" idx="3"/>
          </p:cNvCxnSpPr>
          <p:nvPr/>
        </p:nvCxnSpPr>
        <p:spPr>
          <a:xfrm flipH="1">
            <a:off x="8368829" y="2942578"/>
            <a:ext cx="176385" cy="2714181"/>
          </a:xfrm>
          <a:prstGeom prst="bentConnector3">
            <a:avLst>
              <a:gd name="adj1" fmla="val -236268"/>
            </a:avLst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9" idx="1"/>
            <a:endCxn id="10" idx="3"/>
          </p:cNvCxnSpPr>
          <p:nvPr/>
        </p:nvCxnSpPr>
        <p:spPr>
          <a:xfrm flipH="1">
            <a:off x="4855828" y="5656759"/>
            <a:ext cx="1858491" cy="4258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667684" y="4951741"/>
            <a:ext cx="2142210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candidate </a:t>
            </a:r>
          </a:p>
          <a:p>
            <a:pPr algn="ctr"/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sentence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9600" y="5334000"/>
            <a:ext cx="1790524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aligned bilingual 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sentence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67600" y="3987233"/>
            <a:ext cx="1533419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cross-lingual</a:t>
            </a: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document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58642" y="3089916"/>
            <a:ext cx="1401538" cy="516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P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reprocess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289316" y="3089916"/>
            <a:ext cx="1656299" cy="516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Signature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59561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3"/>
          <p:cNvGrpSpPr/>
          <p:nvPr/>
        </p:nvGrpSpPr>
        <p:grpSpPr>
          <a:xfrm>
            <a:off x="5334000" y="2819400"/>
            <a:ext cx="1371600" cy="990600"/>
            <a:chOff x="5334000" y="2819400"/>
            <a:chExt cx="1371600" cy="990600"/>
          </a:xfrm>
        </p:grpSpPr>
        <p:cxnSp>
          <p:nvCxnSpPr>
            <p:cNvPr id="70" name="Straight Arrow Connector 18"/>
            <p:cNvCxnSpPr>
              <a:cxnSpLocks noChangeShapeType="1"/>
            </p:cNvCxnSpPr>
            <p:nvPr/>
          </p:nvCxnSpPr>
          <p:spPr bwMode="auto">
            <a:xfrm rot="5400000">
              <a:off x="5868194" y="2971006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Rounded Rectangle 70"/>
            <p:cNvSpPr/>
            <p:nvPr/>
          </p:nvSpPr>
          <p:spPr bwMode="auto">
            <a:xfrm>
              <a:off x="5334000" y="3276600"/>
              <a:ext cx="1371600" cy="5334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Translation</a:t>
              </a: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 Model</a:t>
              </a:r>
            </a:p>
          </p:txBody>
        </p:sp>
      </p:grpSp>
      <p:grpSp>
        <p:nvGrpSpPr>
          <p:cNvPr id="3" name="Group 34"/>
          <p:cNvGrpSpPr/>
          <p:nvPr/>
        </p:nvGrpSpPr>
        <p:grpSpPr>
          <a:xfrm>
            <a:off x="3048000" y="3276600"/>
            <a:ext cx="1905000" cy="533400"/>
            <a:chOff x="3048000" y="3276600"/>
            <a:chExt cx="1905000" cy="533400"/>
          </a:xfrm>
        </p:grpSpPr>
        <p:cxnSp>
          <p:nvCxnSpPr>
            <p:cNvPr id="69" name="Straight Arrow Connector 17"/>
            <p:cNvCxnSpPr>
              <a:cxnSpLocks noChangeShapeType="1"/>
            </p:cNvCxnSpPr>
            <p:nvPr/>
          </p:nvCxnSpPr>
          <p:spPr bwMode="auto">
            <a:xfrm>
              <a:off x="3048000" y="35052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Rounded Rectangle 71"/>
            <p:cNvSpPr/>
            <p:nvPr/>
          </p:nvSpPr>
          <p:spPr bwMode="auto">
            <a:xfrm>
              <a:off x="3581400" y="3276600"/>
              <a:ext cx="1371600" cy="5334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Language</a:t>
              </a:r>
              <a:b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</a:b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Model</a:t>
              </a:r>
            </a:p>
          </p:txBody>
        </p:sp>
      </p:grpSp>
      <p:grpSp>
        <p:nvGrpSpPr>
          <p:cNvPr id="4" name="Group 35"/>
          <p:cNvGrpSpPr/>
          <p:nvPr/>
        </p:nvGrpSpPr>
        <p:grpSpPr>
          <a:xfrm>
            <a:off x="4648200" y="3962400"/>
            <a:ext cx="990600" cy="838200"/>
            <a:chOff x="4648200" y="3962400"/>
            <a:chExt cx="990600" cy="8382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4648200" y="4343400"/>
              <a:ext cx="990600" cy="4572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Decoder</a:t>
              </a:r>
            </a:p>
          </p:txBody>
        </p:sp>
        <p:cxnSp>
          <p:nvCxnSpPr>
            <p:cNvPr id="74" name="Straight Arrow Connector 22"/>
            <p:cNvCxnSpPr>
              <a:cxnSpLocks noChangeShapeType="1"/>
            </p:cNvCxnSpPr>
            <p:nvPr/>
          </p:nvCxnSpPr>
          <p:spPr bwMode="auto">
            <a:xfrm rot="16200000" flipH="1">
              <a:off x="4610100" y="4000500"/>
              <a:ext cx="228600" cy="152400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25"/>
            <p:cNvCxnSpPr>
              <a:cxnSpLocks noChangeShapeType="1"/>
            </p:cNvCxnSpPr>
            <p:nvPr/>
          </p:nvCxnSpPr>
          <p:spPr bwMode="auto">
            <a:xfrm rot="5400000">
              <a:off x="5448300" y="4000500"/>
              <a:ext cx="228600" cy="152400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Rectangle 32"/>
          <p:cNvSpPr>
            <a:spLocks noChangeArrowheads="1"/>
          </p:cNvSpPr>
          <p:nvPr/>
        </p:nvSpPr>
        <p:spPr bwMode="auto">
          <a:xfrm>
            <a:off x="1066800" y="1676400"/>
            <a:ext cx="2133600" cy="25908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black"/>
              </a:solidFill>
              <a:latin typeface="Gill Sans"/>
              <a:cs typeface="Gill Sans"/>
            </a:endParaRPr>
          </a:p>
        </p:txBody>
      </p:sp>
      <p:grpSp>
        <p:nvGrpSpPr>
          <p:cNvPr id="5" name="Group 36"/>
          <p:cNvGrpSpPr/>
          <p:nvPr/>
        </p:nvGrpSpPr>
        <p:grpSpPr>
          <a:xfrm>
            <a:off x="1189038" y="4572000"/>
            <a:ext cx="3806751" cy="1174552"/>
            <a:chOff x="1189038" y="4572000"/>
            <a:chExt cx="3806751" cy="1174552"/>
          </a:xfrm>
        </p:grpSpPr>
        <p:sp>
          <p:nvSpPr>
            <p:cNvPr id="76" name="TextBox 26"/>
            <p:cNvSpPr txBox="1">
              <a:spLocks noChangeArrowheads="1"/>
            </p:cNvSpPr>
            <p:nvPr/>
          </p:nvSpPr>
          <p:spPr bwMode="auto">
            <a:xfrm>
              <a:off x="1874838" y="5438775"/>
              <a:ext cx="230351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Gill Sans"/>
                  <a:cs typeface="Gill Sans"/>
                </a:rPr>
                <a:t>Foreign Input Sentence</a:t>
              </a:r>
            </a:p>
          </p:txBody>
        </p:sp>
        <p:sp>
          <p:nvSpPr>
            <p:cNvPr id="78" name="TextBox 28"/>
            <p:cNvSpPr txBox="1">
              <a:spLocks noChangeArrowheads="1"/>
            </p:cNvSpPr>
            <p:nvPr/>
          </p:nvSpPr>
          <p:spPr bwMode="auto">
            <a:xfrm>
              <a:off x="1189038" y="5178425"/>
              <a:ext cx="380675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maria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no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daba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una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bofetada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a la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bruja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verde</a:t>
              </a:r>
              <a:endParaRPr lang="en-US" b="0" dirty="0">
                <a:solidFill>
                  <a:prstClr val="black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80" name="Straight Arrow Connector 30"/>
            <p:cNvCxnSpPr>
              <a:cxnSpLocks noChangeShapeType="1"/>
            </p:cNvCxnSpPr>
            <p:nvPr/>
          </p:nvCxnSpPr>
          <p:spPr bwMode="auto">
            <a:xfrm>
              <a:off x="4267200" y="4572000"/>
              <a:ext cx="3810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3962401" y="4876800"/>
              <a:ext cx="609600" cy="3175"/>
            </a:xfrm>
            <a:prstGeom prst="straightConnector1">
              <a:avLst/>
            </a:prstGeom>
            <a:ln w="15875"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Group 37"/>
          <p:cNvGrpSpPr/>
          <p:nvPr/>
        </p:nvGrpSpPr>
        <p:grpSpPr>
          <a:xfrm>
            <a:off x="5553075" y="4572000"/>
            <a:ext cx="2986515" cy="1174552"/>
            <a:chOff x="5553075" y="4572000"/>
            <a:chExt cx="2986515" cy="1174552"/>
          </a:xfrm>
        </p:grpSpPr>
        <p:sp>
          <p:nvSpPr>
            <p:cNvPr id="77" name="TextBox 27"/>
            <p:cNvSpPr txBox="1">
              <a:spLocks noChangeArrowheads="1"/>
            </p:cNvSpPr>
            <p:nvPr/>
          </p:nvSpPr>
          <p:spPr bwMode="auto">
            <a:xfrm>
              <a:off x="5856288" y="5438775"/>
              <a:ext cx="24358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Gill Sans"/>
                  <a:cs typeface="Gill Sans"/>
                </a:rPr>
                <a:t>English Output Sentence</a:t>
              </a:r>
            </a:p>
          </p:txBody>
        </p:sp>
        <p:sp>
          <p:nvSpPr>
            <p:cNvPr id="79" name="TextBox 29"/>
            <p:cNvSpPr txBox="1">
              <a:spLocks noChangeArrowheads="1"/>
            </p:cNvSpPr>
            <p:nvPr/>
          </p:nvSpPr>
          <p:spPr bwMode="auto">
            <a:xfrm>
              <a:off x="5553075" y="5181600"/>
              <a:ext cx="298651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b="0">
                  <a:solidFill>
                    <a:prstClr val="black"/>
                  </a:solidFill>
                  <a:latin typeface="Gill Sans"/>
                  <a:cs typeface="Gill Sans"/>
                </a:rPr>
                <a:t>mary did not slap the green witch</a:t>
              </a:r>
            </a:p>
          </p:txBody>
        </p:sp>
        <p:cxnSp>
          <p:nvCxnSpPr>
            <p:cNvPr id="84" name="Straight Arrow Connector 30"/>
            <p:cNvCxnSpPr>
              <a:cxnSpLocks noChangeShapeType="1"/>
            </p:cNvCxnSpPr>
            <p:nvPr/>
          </p:nvCxnSpPr>
          <p:spPr bwMode="auto">
            <a:xfrm>
              <a:off x="5638800" y="4572000"/>
              <a:ext cx="381000" cy="1588"/>
            </a:xfrm>
            <a:prstGeom prst="straightConnector1">
              <a:avLst/>
            </a:prstGeom>
            <a:ln w="15875"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5715794" y="4876006"/>
              <a:ext cx="6096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Group 30"/>
          <p:cNvGrpSpPr/>
          <p:nvPr/>
        </p:nvGrpSpPr>
        <p:grpSpPr>
          <a:xfrm>
            <a:off x="3048000" y="1524000"/>
            <a:ext cx="2082736" cy="1552354"/>
            <a:chOff x="3124200" y="1524000"/>
            <a:chExt cx="2082736" cy="1552354"/>
          </a:xfrm>
        </p:grpSpPr>
        <p:sp>
          <p:nvSpPr>
            <p:cNvPr id="64" name="TextBox 11"/>
            <p:cNvSpPr txBox="1">
              <a:spLocks noChangeArrowheads="1"/>
            </p:cNvSpPr>
            <p:nvPr/>
          </p:nvSpPr>
          <p:spPr bwMode="auto">
            <a:xfrm>
              <a:off x="3276600" y="1524000"/>
              <a:ext cx="193033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Word Alignment</a:t>
              </a:r>
            </a:p>
          </p:txBody>
        </p:sp>
        <p:cxnSp>
          <p:nvCxnSpPr>
            <p:cNvPr id="66" name="Straight Arrow Connector 14"/>
            <p:cNvCxnSpPr>
              <a:cxnSpLocks noChangeShapeType="1"/>
            </p:cNvCxnSpPr>
            <p:nvPr/>
          </p:nvCxnSpPr>
          <p:spPr bwMode="auto">
            <a:xfrm>
              <a:off x="4800600" y="2514600"/>
              <a:ext cx="3048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pic>
          <p:nvPicPr>
            <p:cNvPr id="88" name="Picture 87" descr="align-ex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2800" y="1905000"/>
              <a:ext cx="1644229" cy="1171354"/>
            </a:xfrm>
            <a:prstGeom prst="rect">
              <a:avLst/>
            </a:prstGeom>
          </p:spPr>
        </p:pic>
        <p:cxnSp>
          <p:nvCxnSpPr>
            <p:cNvPr id="87" name="Straight Arrow Connector 5"/>
            <p:cNvCxnSpPr>
              <a:cxnSpLocks noChangeShapeType="1"/>
            </p:cNvCxnSpPr>
            <p:nvPr/>
          </p:nvCxnSpPr>
          <p:spPr bwMode="auto">
            <a:xfrm>
              <a:off x="3124200" y="25146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Machine Translation</a:t>
            </a:r>
            <a:endParaRPr lang="en-US" dirty="0"/>
          </a:p>
        </p:txBody>
      </p:sp>
      <p:grpSp>
        <p:nvGrpSpPr>
          <p:cNvPr id="8" name="Group 38"/>
          <p:cNvGrpSpPr/>
          <p:nvPr/>
        </p:nvGrpSpPr>
        <p:grpSpPr>
          <a:xfrm>
            <a:off x="4876800" y="1524000"/>
            <a:ext cx="2972970" cy="1348264"/>
            <a:chOff x="4876800" y="1524000"/>
            <a:chExt cx="2972970" cy="1348264"/>
          </a:xfrm>
        </p:grpSpPr>
        <p:sp>
          <p:nvSpPr>
            <p:cNvPr id="62" name="TextBox 9"/>
            <p:cNvSpPr txBox="1">
              <a:spLocks noChangeArrowheads="1"/>
            </p:cNvSpPr>
            <p:nvPr/>
          </p:nvSpPr>
          <p:spPr bwMode="auto">
            <a:xfrm>
              <a:off x="5234526" y="2133600"/>
              <a:ext cx="2615244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(vi, </a:t>
              </a: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i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 saw)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(la mesa </a:t>
              </a: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pequeña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, the small table)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…</a:t>
              </a:r>
            </a:p>
          </p:txBody>
        </p:sp>
        <p:sp>
          <p:nvSpPr>
            <p:cNvPr id="65" name="TextBox 12"/>
            <p:cNvSpPr txBox="1">
              <a:spLocks noChangeArrowheads="1"/>
            </p:cNvSpPr>
            <p:nvPr/>
          </p:nvSpPr>
          <p:spPr bwMode="auto">
            <a:xfrm>
              <a:off x="5222862" y="1524000"/>
              <a:ext cx="205316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Phrase Extraction</a:t>
              </a:r>
            </a:p>
          </p:txBody>
        </p:sp>
        <p:cxnSp>
          <p:nvCxnSpPr>
            <p:cNvPr id="38" name="Straight Arrow Connector 5"/>
            <p:cNvCxnSpPr>
              <a:cxnSpLocks noChangeShapeType="1"/>
            </p:cNvCxnSpPr>
            <p:nvPr/>
          </p:nvCxnSpPr>
          <p:spPr bwMode="auto">
            <a:xfrm>
              <a:off x="4876800" y="25146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40"/>
          <p:cNvGrpSpPr/>
          <p:nvPr/>
        </p:nvGrpSpPr>
        <p:grpSpPr>
          <a:xfrm>
            <a:off x="914400" y="1600200"/>
            <a:ext cx="1981200" cy="2667000"/>
            <a:chOff x="914400" y="1600200"/>
            <a:chExt cx="1981200" cy="2667000"/>
          </a:xfrm>
        </p:grpSpPr>
        <p:sp>
          <p:nvSpPr>
            <p:cNvPr id="60" name="TextBox 2"/>
            <p:cNvSpPr txBox="1">
              <a:spLocks noChangeArrowheads="1"/>
            </p:cNvSpPr>
            <p:nvPr/>
          </p:nvSpPr>
          <p:spPr bwMode="auto">
            <a:xfrm>
              <a:off x="1066800" y="2209998"/>
              <a:ext cx="1641996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i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 saw the small table</a:t>
              </a:r>
            </a:p>
          </p:txBody>
        </p:sp>
        <p:sp>
          <p:nvSpPr>
            <p:cNvPr id="61" name="TextBox 3"/>
            <p:cNvSpPr txBox="1">
              <a:spLocks noChangeArrowheads="1"/>
            </p:cNvSpPr>
            <p:nvPr/>
          </p:nvSpPr>
          <p:spPr bwMode="auto">
            <a:xfrm>
              <a:off x="1066800" y="2435423"/>
              <a:ext cx="154609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>
                  <a:solidFill>
                    <a:srgbClr val="FF6600"/>
                  </a:solidFill>
                  <a:latin typeface="Gill Sans"/>
                  <a:cs typeface="Gill Sans"/>
                </a:rPr>
                <a:t>vi la mesa pequeña</a:t>
              </a:r>
            </a:p>
          </p:txBody>
        </p:sp>
        <p:sp>
          <p:nvSpPr>
            <p:cNvPr id="63" name="TextBox 10"/>
            <p:cNvSpPr txBox="1">
              <a:spLocks noChangeArrowheads="1"/>
            </p:cNvSpPr>
            <p:nvPr/>
          </p:nvSpPr>
          <p:spPr bwMode="auto">
            <a:xfrm>
              <a:off x="1095375" y="2667000"/>
              <a:ext cx="1296449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Parallel Sentences</a:t>
              </a:r>
            </a:p>
          </p:txBody>
        </p:sp>
        <p:sp>
          <p:nvSpPr>
            <p:cNvPr id="67" name="TextBox 15"/>
            <p:cNvSpPr txBox="1">
              <a:spLocks noChangeArrowheads="1"/>
            </p:cNvSpPr>
            <p:nvPr/>
          </p:nvSpPr>
          <p:spPr bwMode="auto">
            <a:xfrm>
              <a:off x="1066800" y="3276600"/>
              <a:ext cx="172334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0000FF"/>
                  </a:solidFill>
                  <a:latin typeface="Gill Sans"/>
                  <a:cs typeface="Gill Sans"/>
                </a:rPr>
                <a:t>he sat at the table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0000FF"/>
                  </a:solidFill>
                  <a:latin typeface="Gill Sans"/>
                  <a:cs typeface="Gill Sans"/>
                </a:rPr>
                <a:t>the service was good</a:t>
              </a:r>
            </a:p>
          </p:txBody>
        </p:sp>
        <p:sp>
          <p:nvSpPr>
            <p:cNvPr id="68" name="TextBox 16"/>
            <p:cNvSpPr txBox="1">
              <a:spLocks noChangeArrowheads="1"/>
            </p:cNvSpPr>
            <p:nvPr/>
          </p:nvSpPr>
          <p:spPr bwMode="auto">
            <a:xfrm>
              <a:off x="1066800" y="3762375"/>
              <a:ext cx="1492716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Target-Language Text</a:t>
              </a:r>
            </a:p>
          </p:txBody>
        </p:sp>
        <p:sp>
          <p:nvSpPr>
            <p:cNvPr id="82" name="TextBox 33"/>
            <p:cNvSpPr txBox="1">
              <a:spLocks noChangeArrowheads="1"/>
            </p:cNvSpPr>
            <p:nvPr/>
          </p:nvSpPr>
          <p:spPr bwMode="auto">
            <a:xfrm>
              <a:off x="990600" y="1676400"/>
              <a:ext cx="162095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Training Data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914400" y="1600200"/>
              <a:ext cx="1981200" cy="2667000"/>
            </a:xfrm>
            <a:prstGeom prst="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graphicFrame>
        <p:nvGraphicFramePr>
          <p:cNvPr id="1433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010109"/>
              </p:ext>
            </p:extLst>
          </p:nvPr>
        </p:nvGraphicFramePr>
        <p:xfrm>
          <a:off x="2233613" y="6086475"/>
          <a:ext cx="4672012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4" name="Equation" r:id="rId4" imgW="3111500" imgH="355600" progId="Equation.3">
                  <p:embed/>
                </p:oleObj>
              </mc:Choice>
              <mc:Fallback>
                <p:oleObj name="Equation" r:id="rId4" imgW="31115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3613" y="6086475"/>
                        <a:ext cx="4672012" cy="533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5636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85" y="1219200"/>
            <a:ext cx="7334115" cy="538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811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problem of similar item detection</a:t>
            </a:r>
            <a:endParaRPr lang="en-US" dirty="0" smtClean="0"/>
          </a:p>
          <a:p>
            <a:r>
              <a:rPr lang="en-US" dirty="0" smtClean="0"/>
              <a:t>Distances and representations</a:t>
            </a:r>
          </a:p>
          <a:p>
            <a:r>
              <a:rPr lang="en-US" dirty="0" err="1" smtClean="0"/>
              <a:t>Minhash</a:t>
            </a:r>
            <a:endParaRPr lang="en-US" dirty="0" smtClean="0"/>
          </a:p>
          <a:p>
            <a:r>
              <a:rPr lang="en-US" dirty="0" smtClean="0"/>
              <a:t>Random projections</a:t>
            </a:r>
          </a:p>
          <a:p>
            <a:r>
              <a:rPr lang="en-US" dirty="0" smtClean="0"/>
              <a:t>End-to-end Wikipedia application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33319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communities have </a:t>
            </a:r>
            <a:r>
              <a:rPr lang="en-US" dirty="0" smtClean="0"/>
              <a:t>tackled similar problems:</a:t>
            </a:r>
            <a:endParaRPr lang="en-US" dirty="0" smtClean="0"/>
          </a:p>
          <a:p>
            <a:pPr lvl="1"/>
            <a:r>
              <a:rPr lang="en-US" dirty="0" smtClean="0"/>
              <a:t>Theoretical computer science</a:t>
            </a:r>
          </a:p>
          <a:p>
            <a:pPr lvl="1"/>
            <a:r>
              <a:rPr lang="en-US" dirty="0" smtClean="0"/>
              <a:t>Information retrieval</a:t>
            </a:r>
          </a:p>
          <a:p>
            <a:pPr lvl="1"/>
            <a:r>
              <a:rPr lang="en-US" dirty="0" smtClean="0"/>
              <a:t>Data mining</a:t>
            </a:r>
          </a:p>
          <a:p>
            <a:pPr lvl="1"/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Slightly different terminology</a:t>
            </a:r>
          </a:p>
          <a:p>
            <a:pPr lvl="1"/>
            <a:r>
              <a:rPr lang="en-US" dirty="0" smtClean="0"/>
              <a:t>Results not easy to compare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3618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“Project”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, random projections, etc.</a:t>
            </a:r>
          </a:p>
          <a:p>
            <a:r>
              <a:rPr lang="en-US" dirty="0" smtClean="0"/>
              <a:t>Extract</a:t>
            </a:r>
          </a:p>
          <a:p>
            <a:pPr lvl="1"/>
            <a:r>
              <a:rPr lang="en-US" dirty="0" smtClean="0"/>
              <a:t>Bucketing, </a:t>
            </a:r>
            <a:r>
              <a:rPr lang="en-US" dirty="0" smtClean="0"/>
              <a:t>sliding windows, </a:t>
            </a:r>
            <a:r>
              <a:rPr lang="en-US" dirty="0" smtClean="0"/>
              <a:t>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73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</p:spTree>
    <p:extLst>
      <p:ext uri="{BB962C8B-B14F-4D97-AF65-F5344CB8AC3E}">
        <p14:creationId xmlns:p14="http://schemas.microsoft.com/office/powerpoint/2010/main" val="33496640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49849</TotalTime>
  <Words>2581</Words>
  <Application>Microsoft Macintosh PowerPoint</Application>
  <PresentationFormat>On-screen Show (4:3)</PresentationFormat>
  <Paragraphs>631</Paragraphs>
  <Slides>65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Default Design</vt:lpstr>
      <vt:lpstr>Microsoft Equation</vt:lpstr>
      <vt:lpstr>PowerPoint Presentation</vt:lpstr>
      <vt:lpstr>Developing “big data” intuitions…</vt:lpstr>
      <vt:lpstr>Today’s Agenda</vt:lpstr>
      <vt:lpstr>What’s the Problem?</vt:lpstr>
      <vt:lpstr>Applications</vt:lpstr>
      <vt:lpstr>Near-Duplicate Detection of Webpages</vt:lpstr>
      <vt:lpstr>Literature Note</vt:lpstr>
      <vt:lpstr>Four Steps</vt:lpstr>
      <vt:lpstr>Distances</vt:lpstr>
      <vt:lpstr>Distance Metrics</vt:lpstr>
      <vt:lpstr>Distance: Jaccard</vt:lpstr>
      <vt:lpstr>Distance: Norms</vt:lpstr>
      <vt:lpstr>Distance: Cosine</vt:lpstr>
      <vt:lpstr>Distance: Hamming</vt:lpstr>
      <vt:lpstr>Representations</vt:lpstr>
      <vt:lpstr>Representations: Text</vt:lpstr>
      <vt:lpstr>Representations: Beyond Text</vt:lpstr>
      <vt:lpstr>Minhash</vt:lpstr>
      <vt:lpstr>Minhash</vt:lpstr>
      <vt:lpstr>Preliminaries: Representation</vt:lpstr>
      <vt:lpstr>Preliminaries: Jaccard</vt:lpstr>
      <vt:lpstr>Minhash</vt:lpstr>
      <vt:lpstr>Minhash and Jaccard</vt:lpstr>
      <vt:lpstr>To Permute or Not to Permute?</vt:lpstr>
      <vt:lpstr>Extracting Similar Pairs (LSH)</vt:lpstr>
      <vt:lpstr>Two Minhash Signatures</vt:lpstr>
      <vt:lpstr>k Minhash Signatures</vt:lpstr>
      <vt:lpstr>n different k Minhash Signatures</vt:lpstr>
      <vt:lpstr>Practical Notes</vt:lpstr>
      <vt:lpstr>MapReduce Implementation</vt:lpstr>
      <vt:lpstr>Offline Extraction vs. Online Querying</vt:lpstr>
      <vt:lpstr>Online Similarity Querying</vt:lpstr>
      <vt:lpstr>Random Projections</vt:lpstr>
      <vt:lpstr>Limitations of Minhash</vt:lpstr>
      <vt:lpstr>Random Projection Hashing</vt:lpstr>
      <vt:lpstr>RP Hash Collisions</vt:lpstr>
      <vt:lpstr>Random Projection Signature</vt:lpstr>
      <vt:lpstr>One-RP Signature</vt:lpstr>
      <vt:lpstr>Two-RP Signature</vt:lpstr>
      <vt:lpstr>k-RP Signature</vt:lpstr>
      <vt:lpstr>m Sets of k-RP Signature</vt:lpstr>
      <vt:lpstr>Theoretical Results</vt:lpstr>
      <vt:lpstr>Online Querying</vt:lpstr>
      <vt:lpstr>Additional Issues to Consider</vt:lpstr>
      <vt:lpstr>“Sliding Window” Algorithm</vt:lpstr>
      <vt:lpstr>MapReduce Implementation</vt:lpstr>
      <vt:lpstr>Slightly Faster MapReduce Variant</vt:lpstr>
      <vt:lpstr>Case Study: Wikipedia</vt:lpstr>
      <vt:lpstr>Mining Bitext from Wikipedia</vt:lpstr>
      <vt:lpstr>PowerPoint Presentation</vt:lpstr>
      <vt:lpstr>Translations are noisy!</vt:lpstr>
      <vt:lpstr>Architecture</vt:lpstr>
      <vt:lpstr>Evaluation Setup</vt:lpstr>
      <vt:lpstr>Results</vt:lpstr>
      <vt:lpstr>Sources of Error</vt:lpstr>
      <vt:lpstr>No Free Lunch!</vt:lpstr>
      <vt:lpstr>No Free Lunch!</vt:lpstr>
      <vt:lpstr>Parallel Sentence Extraction</vt:lpstr>
      <vt:lpstr>Two-Step Classification</vt:lpstr>
      <vt:lpstr>Join</vt:lpstr>
      <vt:lpstr>Complete Pipeline</vt:lpstr>
      <vt:lpstr>Statistical Machine Translation</vt:lpstr>
      <vt:lpstr>Evaluation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9544</cp:revision>
  <dcterms:created xsi:type="dcterms:W3CDTF">2012-08-31T06:36:49Z</dcterms:created>
  <dcterms:modified xsi:type="dcterms:W3CDTF">2013-02-28T00:36:26Z</dcterms:modified>
</cp:coreProperties>
</file>